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7" r:id="rId2"/>
    <p:sldId id="258" r:id="rId3"/>
    <p:sldId id="273" r:id="rId4"/>
    <p:sldId id="274" r:id="rId5"/>
    <p:sldId id="275" r:id="rId6"/>
    <p:sldId id="277" r:id="rId7"/>
    <p:sldId id="259" r:id="rId8"/>
    <p:sldId id="276" r:id="rId9"/>
    <p:sldId id="278" r:id="rId10"/>
    <p:sldId id="260" r:id="rId11"/>
    <p:sldId id="279" r:id="rId12"/>
    <p:sldId id="282" r:id="rId13"/>
    <p:sldId id="283" r:id="rId14"/>
    <p:sldId id="280" r:id="rId15"/>
    <p:sldId id="281" r:id="rId16"/>
    <p:sldId id="284"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94660"/>
  </p:normalViewPr>
  <p:slideViewPr>
    <p:cSldViewPr>
      <p:cViewPr>
        <p:scale>
          <a:sx n="76" d="100"/>
          <a:sy n="76" d="100"/>
        </p:scale>
        <p:origin x="-1206"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02A60-A550-4216-9D71-ABF1CAEE8BDF}" type="datetimeFigureOut">
              <a:rPr lang="ru-RU" smtClean="0"/>
              <a:pPr/>
              <a:t>27.10.2023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6F163-A551-4ABF-87CD-49DED37524ED}" type="slidenum">
              <a:rPr lang="ru-RU" smtClean="0"/>
              <a:pPr/>
              <a:t>‹#›</a:t>
            </a:fld>
            <a:endParaRPr lang="ru-RU"/>
          </a:p>
        </p:txBody>
      </p:sp>
    </p:spTree>
    <p:extLst>
      <p:ext uri="{BB962C8B-B14F-4D97-AF65-F5344CB8AC3E}">
        <p14:creationId xmlns:p14="http://schemas.microsoft.com/office/powerpoint/2010/main" val="424054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BF6F163-A551-4ABF-87CD-49DED37524ED}"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84451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21224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53121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320566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68195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18000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264253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295094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162117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234184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72EBA7-B61B-43B2-ABDD-268E3C0E61BE}" type="datetimeFigureOut">
              <a:rPr lang="ru-RU" smtClean="0"/>
              <a:pPr/>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F2FFAD-FC57-444A-A16A-856CF93BC29F}" type="slidenum">
              <a:rPr lang="ru-RU" smtClean="0"/>
              <a:pPr/>
              <a:t>‹#›</a:t>
            </a:fld>
            <a:endParaRPr lang="ru-RU"/>
          </a:p>
        </p:txBody>
      </p:sp>
    </p:spTree>
    <p:extLst>
      <p:ext uri="{BB962C8B-B14F-4D97-AF65-F5344CB8AC3E}">
        <p14:creationId xmlns:p14="http://schemas.microsoft.com/office/powerpoint/2010/main" val="201241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EBA7-B61B-43B2-ABDD-268E3C0E61BE}" type="datetimeFigureOut">
              <a:rPr lang="ru-RU" smtClean="0"/>
              <a:pPr/>
              <a:t>27.10.2023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2FFAD-FC57-444A-A16A-856CF93BC29F}" type="slidenum">
              <a:rPr lang="ru-RU" smtClean="0"/>
              <a:pPr/>
              <a:t>‹#›</a:t>
            </a:fld>
            <a:endParaRPr lang="ru-RU"/>
          </a:p>
        </p:txBody>
      </p:sp>
    </p:spTree>
    <p:extLst>
      <p:ext uri="{BB962C8B-B14F-4D97-AF65-F5344CB8AC3E}">
        <p14:creationId xmlns:p14="http://schemas.microsoft.com/office/powerpoint/2010/main" val="3363201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30" name="Picture 6" descr="https://catherineasquithgallery.com/uploads/posts/2021-02/1612806112_64-p-abstraktnii-fon-svetlii-goluboi-dlya-preze-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2"/>
            <a:ext cx="9144001" cy="68544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7" y="2027856"/>
            <a:ext cx="8496944" cy="5201424"/>
          </a:xfrm>
          <a:prstGeom prst="rect">
            <a:avLst/>
          </a:prstGeom>
        </p:spPr>
        <p:txBody>
          <a:bodyPr wrap="square">
            <a:spAutoFit/>
          </a:bodyPr>
          <a:lstStyle/>
          <a:p>
            <a:pPr algn="ctr"/>
            <a:r>
              <a:rPr lang="ru-RU" sz="2400" dirty="0" smtClean="0">
                <a:latin typeface="Times New Roman" pitchFamily="18" charset="0"/>
                <a:cs typeface="Times New Roman" pitchFamily="18" charset="0"/>
              </a:rPr>
              <a:t>Из </a:t>
            </a:r>
            <a:r>
              <a:rPr lang="ru-RU" sz="2400" dirty="0">
                <a:latin typeface="Times New Roman" pitchFamily="18" charset="0"/>
                <a:cs typeface="Times New Roman" pitchFamily="18" charset="0"/>
              </a:rPr>
              <a:t>опыта работы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МБОУ «СОШ № 2 с кадетскими классами</a:t>
            </a:r>
            <a:r>
              <a:rPr lang="ru-RU"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г</a:t>
            </a:r>
            <a:r>
              <a:rPr lang="ru-RU" sz="2400" dirty="0" smtClean="0">
                <a:latin typeface="Times New Roman" pitchFamily="18" charset="0"/>
                <a:cs typeface="Times New Roman" pitchFamily="18" charset="0"/>
              </a:rPr>
              <a:t>. Великий Устюг Вологодская область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smtClean="0">
              <a:latin typeface="Times New Roman" pitchFamily="18" charset="0"/>
              <a:cs typeface="Times New Roman" pitchFamily="18" charset="0"/>
            </a:endParaRPr>
          </a:p>
          <a:p>
            <a:pPr algn="r"/>
            <a:endParaRPr lang="ru-RU" dirty="0" smtClean="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r"/>
            <a:endParaRPr lang="ru-RU" dirty="0" smtClean="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r"/>
            <a:endParaRPr lang="ru-RU" dirty="0" smtClean="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r"/>
            <a:endParaRPr lang="ru-RU" dirty="0" smtClean="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r"/>
            <a:endParaRPr lang="ru-RU" sz="1200" dirty="0" smtClean="0">
              <a:latin typeface="Times New Roman" pitchFamily="18" charset="0"/>
              <a:cs typeface="Times New Roman" pitchFamily="18" charset="0"/>
            </a:endParaRPr>
          </a:p>
          <a:p>
            <a:pPr algn="r"/>
            <a:endParaRPr lang="ru-RU" sz="1200" dirty="0">
              <a:latin typeface="Times New Roman" pitchFamily="18" charset="0"/>
              <a:cs typeface="Times New Roman" pitchFamily="18" charset="0"/>
            </a:endParaRPr>
          </a:p>
          <a:p>
            <a:pPr algn="r"/>
            <a:endParaRPr lang="ru-RU" sz="1200" dirty="0" smtClean="0">
              <a:latin typeface="Times New Roman" pitchFamily="18" charset="0"/>
              <a:cs typeface="Times New Roman" pitchFamily="18" charset="0"/>
            </a:endParaRPr>
          </a:p>
          <a:p>
            <a:pPr algn="r"/>
            <a:r>
              <a:rPr lang="ru-RU" sz="1200" dirty="0" smtClean="0">
                <a:latin typeface="Times New Roman" pitchFamily="18" charset="0"/>
                <a:cs typeface="Times New Roman" pitchFamily="18" charset="0"/>
              </a:rPr>
              <a:t>Директор МБОУ «СОШ №2 с кадетскими классами»</a:t>
            </a:r>
          </a:p>
          <a:p>
            <a:pPr algn="r"/>
            <a:r>
              <a:rPr lang="ru-RU" sz="1200" dirty="0" smtClean="0">
                <a:latin typeface="Times New Roman" pitchFamily="18" charset="0"/>
                <a:cs typeface="Times New Roman" pitchFamily="18" charset="0"/>
              </a:rPr>
              <a:t>Нина Андреевна Теплова</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6" name="Прямоугольник 5"/>
          <p:cNvSpPr/>
          <p:nvPr/>
        </p:nvSpPr>
        <p:spPr>
          <a:xfrm>
            <a:off x="611561" y="476672"/>
            <a:ext cx="8208912" cy="1384995"/>
          </a:xfrm>
          <a:prstGeom prst="rect">
            <a:avLst/>
          </a:prstGeom>
        </p:spPr>
        <p:txBody>
          <a:bodyPr wrap="square">
            <a:spAutoFit/>
          </a:bodyPr>
          <a:lstStyle/>
          <a:p>
            <a:pPr algn="ctr"/>
            <a:r>
              <a:rPr lang="ru-RU" sz="2800" dirty="0" smtClean="0">
                <a:solidFill>
                  <a:srgbClr val="FF0000"/>
                </a:solidFill>
                <a:latin typeface="Times New Roman" pitchFamily="18" charset="0"/>
                <a:cs typeface="Times New Roman" pitchFamily="18" charset="0"/>
              </a:rPr>
              <a:t>«Оценочная деятельность в общеобразовательной организации: теория и практика» </a:t>
            </a:r>
            <a:endParaRPr lang="ru-RU" sz="2800" dirty="0" smtClean="0">
              <a:solidFill>
                <a:srgbClr val="FF0000"/>
              </a:solidFill>
              <a:latin typeface="Times New Roman" pitchFamily="18" charset="0"/>
              <a:cs typeface="Times New Roman" pitchFamily="18" charset="0"/>
            </a:endParaRPr>
          </a:p>
          <a:p>
            <a:pPr algn="ctr"/>
            <a:r>
              <a:rPr lang="ru-RU" sz="2800" dirty="0" smtClean="0">
                <a:solidFill>
                  <a:srgbClr val="FF0000"/>
                </a:solidFill>
                <a:latin typeface="Times New Roman" pitchFamily="18" charset="0"/>
                <a:cs typeface="Times New Roman" pitchFamily="18" charset="0"/>
              </a:rPr>
              <a:t>сущность</a:t>
            </a:r>
            <a:r>
              <a:rPr lang="ru-RU" sz="2800" dirty="0" smtClean="0">
                <a:solidFill>
                  <a:srgbClr val="FF0000"/>
                </a:solidFill>
                <a:latin typeface="Times New Roman" pitchFamily="18" charset="0"/>
                <a:cs typeface="Times New Roman" pitchFamily="18" charset="0"/>
              </a:rPr>
              <a:t>, концептуальные основы»</a:t>
            </a:r>
            <a:endParaRPr lang="ru-RU" sz="2800" dirty="0">
              <a:solidFill>
                <a:srgbClr val="FF000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7" y="3068960"/>
            <a:ext cx="4139951" cy="3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573016"/>
            <a:ext cx="468052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616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Ситуация </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1916832"/>
            <a:ext cx="8229600" cy="4680520"/>
          </a:xfrm>
        </p:spPr>
        <p:txBody>
          <a:bodyPr>
            <a:normAutofit fontScale="77500" lnSpcReduction="20000"/>
          </a:bodyPr>
          <a:lstStyle/>
          <a:p>
            <a:pPr marL="0" indent="0">
              <a:buNone/>
            </a:pPr>
            <a:r>
              <a:rPr lang="ru-RU" dirty="0">
                <a:latin typeface="Times New Roman" pitchFamily="18" charset="0"/>
                <a:cs typeface="Times New Roman" pitchFamily="18" charset="0"/>
              </a:rPr>
              <a:t>К</a:t>
            </a:r>
            <a:r>
              <a:rPr lang="ru-RU" dirty="0" smtClean="0">
                <a:latin typeface="Times New Roman" pitchFamily="18" charset="0"/>
                <a:cs typeface="Times New Roman" pitchFamily="18" charset="0"/>
              </a:rPr>
              <a:t>акую </a:t>
            </a:r>
            <a:r>
              <a:rPr lang="ru-RU" dirty="0" smtClean="0">
                <a:latin typeface="Times New Roman" pitchFamily="18" charset="0"/>
                <a:cs typeface="Times New Roman" pitchFamily="18" charset="0"/>
              </a:rPr>
              <a:t>оценку поставить за ответ или работу учащегося или текущие оценки за четверть 3,4,3,4, то какую оценку ставить за четверть. Этот  вопрос не регулируется законодательством.  Правила выставления оценок устанавливаются собственными актами школы.  </a:t>
            </a:r>
            <a:endParaRPr lang="ru-RU" dirty="0" smtClean="0">
              <a:latin typeface="Times New Roman" pitchFamily="18" charset="0"/>
              <a:cs typeface="Times New Roman" pitchFamily="18" charset="0"/>
            </a:endParaRPr>
          </a:p>
          <a:p>
            <a:pPr marL="0" indent="0">
              <a:buNone/>
            </a:pPr>
            <a:r>
              <a:rPr lang="ru-RU" i="1" dirty="0" smtClean="0">
                <a:latin typeface="Times New Roman" pitchFamily="18" charset="0"/>
                <a:cs typeface="Times New Roman" pitchFamily="18" charset="0"/>
              </a:rPr>
              <a:t>Например</a:t>
            </a:r>
            <a:r>
              <a:rPr lang="ru-RU" i="1" dirty="0" smtClean="0">
                <a:latin typeface="Times New Roman" pitchFamily="18" charset="0"/>
                <a:cs typeface="Times New Roman" pitchFamily="18" charset="0"/>
              </a:rPr>
              <a:t>, «Положение о системе оценок» или «Положение о формах, периодичности и порядке текущего контроля успеваемости и промежуточной аттестации обучающихся» (может называться по-разному). </a:t>
            </a:r>
            <a:endParaRPr lang="ru-RU" i="1"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этом документе описывается порядок того, как выставляются текущие, промежуточные и годовые оценки, в том числе, в спорных случаях.</a:t>
            </a:r>
          </a:p>
          <a:p>
            <a:endParaRPr lang="ru-RU" dirty="0"/>
          </a:p>
        </p:txBody>
      </p:sp>
      <p:sp>
        <p:nvSpPr>
          <p:cNvPr id="4" name="Прямоугольник 3"/>
          <p:cNvSpPr/>
          <p:nvPr/>
        </p:nvSpPr>
        <p:spPr>
          <a:xfrm>
            <a:off x="7858148" y="3143248"/>
            <a:ext cx="571503" cy="369332"/>
          </a:xfrm>
          <a:prstGeom prst="rect">
            <a:avLst/>
          </a:prstGeom>
        </p:spPr>
        <p:txBody>
          <a:bodyPr wrap="square">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55741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850106"/>
          </a:xfrm>
        </p:spPr>
        <p:txBody>
          <a:bodyPr>
            <a:normAutofit fontScale="90000"/>
          </a:bodyPr>
          <a:lstStyle/>
          <a:p>
            <a:r>
              <a:rPr lang="ru-RU" dirty="0" smtClean="0"/>
              <a:t/>
            </a:r>
            <a:br>
              <a:rPr lang="ru-RU" dirty="0" smtClean="0"/>
            </a:br>
            <a:r>
              <a:rPr lang="ru-RU" dirty="0" smtClean="0">
                <a:solidFill>
                  <a:srgbClr val="FF0000"/>
                </a:solidFill>
                <a:latin typeface="Times New Roman" pitchFamily="18" charset="0"/>
                <a:cs typeface="Times New Roman" pitchFamily="18" charset="0"/>
              </a:rPr>
              <a:t>П.18.25</a:t>
            </a:r>
            <a:r>
              <a:rPr lang="ru-RU" dirty="0">
                <a:solidFill>
                  <a:srgbClr val="FF0000"/>
                </a:solidFill>
                <a:latin typeface="Times New Roman" pitchFamily="18" charset="0"/>
                <a:cs typeface="Times New Roman" pitchFamily="18" charset="0"/>
              </a:rPr>
              <a:t>. ФОП </a:t>
            </a:r>
            <a:r>
              <a:rPr lang="ru-RU" dirty="0" smtClean="0">
                <a:solidFill>
                  <a:srgbClr val="FF0000"/>
                </a:solidFill>
                <a:latin typeface="Times New Roman" pitchFamily="18" charset="0"/>
                <a:cs typeface="Times New Roman" pitchFamily="18" charset="0"/>
              </a:rPr>
              <a:t>ООО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200" y="1700808"/>
            <a:ext cx="8229600" cy="4425355"/>
          </a:xfrm>
        </p:spPr>
        <p:txBody>
          <a:bodyPr>
            <a:normAutofit fontScale="70000" lnSpcReduction="20000"/>
          </a:bodyPr>
          <a:lstStyle/>
          <a:p>
            <a:pPr marL="0" indent="0">
              <a:buNone/>
            </a:pPr>
            <a:r>
              <a:rPr lang="ru-RU" dirty="0" smtClean="0">
                <a:latin typeface="Times New Roman" pitchFamily="18" charset="0"/>
                <a:cs typeface="Times New Roman" pitchFamily="18" charset="0"/>
              </a:rPr>
              <a:t>Особенности </a:t>
            </a:r>
            <a:r>
              <a:rPr lang="ru-RU" dirty="0">
                <a:latin typeface="Times New Roman" pitchFamily="18" charset="0"/>
                <a:cs typeface="Times New Roman" pitchFamily="18" charset="0"/>
              </a:rPr>
              <a:t>оценки по отдельному учебному предмету фиксируются в приложении к ООП ООО.</a:t>
            </a:r>
          </a:p>
          <a:p>
            <a:pPr marL="0" indent="0">
              <a:buNone/>
            </a:pPr>
            <a:r>
              <a:rPr lang="ru-RU" dirty="0">
                <a:latin typeface="Times New Roman" pitchFamily="18" charset="0"/>
                <a:cs typeface="Times New Roman" pitchFamily="18" charset="0"/>
              </a:rPr>
              <a:t>Описание оценки предметных результатов по отдельному учебному предмету включает:</a:t>
            </a:r>
          </a:p>
          <a:p>
            <a:r>
              <a:rPr lang="ru-RU" dirty="0">
                <a:latin typeface="Times New Roman" pitchFamily="18" charset="0"/>
                <a:cs typeface="Times New Roman" pitchFamily="18" charset="0"/>
              </a:rPr>
              <a:t>список итоговых планируемых результатов с указанием этапов их формирования и способов оценки (например, текущая (тематическая), устно</a:t>
            </a:r>
          </a:p>
          <a:p>
            <a:r>
              <a:rPr lang="ru-RU" dirty="0">
                <a:latin typeface="Times New Roman" pitchFamily="18" charset="0"/>
                <a:cs typeface="Times New Roman" pitchFamily="18" charset="0"/>
              </a:rPr>
              <a:t>(письменно), практика);</a:t>
            </a:r>
          </a:p>
          <a:p>
            <a:r>
              <a:rPr lang="ru-RU" dirty="0">
                <a:latin typeface="Times New Roman" pitchFamily="18" charset="0"/>
                <a:cs typeface="Times New Roman" pitchFamily="18" charset="0"/>
              </a:rPr>
              <a:t>требования к выставлению отметок за промежуточную аттестацию (при необходимости - с учётом степени значимости отметок за отдельные оценочные процедуры);</a:t>
            </a:r>
          </a:p>
          <a:p>
            <a:r>
              <a:rPr lang="ru-RU" dirty="0">
                <a:latin typeface="Times New Roman" pitchFamily="18" charset="0"/>
                <a:cs typeface="Times New Roman" pitchFamily="18" charset="0"/>
              </a:rPr>
              <a:t>график контрольных мероприятий.</a:t>
            </a:r>
          </a:p>
          <a:p>
            <a:endParaRPr lang="ru-RU" dirty="0"/>
          </a:p>
        </p:txBody>
      </p:sp>
    </p:spTree>
    <p:extLst>
      <p:ext uri="{BB962C8B-B14F-4D97-AF65-F5344CB8AC3E}">
        <p14:creationId xmlns:p14="http://schemas.microsoft.com/office/powerpoint/2010/main" val="222312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П.18.26. ФОП ООО</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534379" y="2132856"/>
            <a:ext cx="8075240" cy="4525963"/>
          </a:xfrm>
        </p:spPr>
        <p:txBody>
          <a:bodyPr/>
          <a:lstStyle/>
          <a:p>
            <a:pPr marL="0" lvl="1" indent="0" algn="ctr">
              <a:buNone/>
            </a:pPr>
            <a:r>
              <a:rPr lang="ru-RU" dirty="0">
                <a:latin typeface="Times New Roman" pitchFamily="18" charset="0"/>
                <a:cs typeface="Times New Roman" pitchFamily="18" charset="0"/>
              </a:rPr>
              <a:t>Стартовая диагностика проводится администрацией образовательной организации с целью оценки готовности к обучению на уровне основного общего образования.</a:t>
            </a:r>
          </a:p>
          <a:p>
            <a:pPr algn="ctr"/>
            <a:endParaRPr lang="ru-RU" dirty="0"/>
          </a:p>
        </p:txBody>
      </p:sp>
    </p:spTree>
    <p:extLst>
      <p:ext uri="{BB962C8B-B14F-4D97-AF65-F5344CB8AC3E}">
        <p14:creationId xmlns:p14="http://schemas.microsoft.com/office/powerpoint/2010/main" val="125823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П.18.27. ФОП ООО</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199" y="2132856"/>
            <a:ext cx="8229600" cy="4525963"/>
          </a:xfrm>
        </p:spPr>
        <p:txBody>
          <a:bodyPr/>
          <a:lstStyle/>
          <a:p>
            <a:pPr marL="457200" lvl="1" indent="0" algn="ctr">
              <a:buNone/>
            </a:pPr>
            <a:r>
              <a:rPr lang="ru-RU" sz="3200" dirty="0">
                <a:latin typeface="Times New Roman" pitchFamily="18" charset="0"/>
                <a:cs typeface="Times New Roman" pitchFamily="18" charset="0"/>
              </a:rPr>
              <a:t>При текущей оценке оценивается индивидуальное продвижение обучающегося в освоении программы учебного предмета.</a:t>
            </a:r>
          </a:p>
          <a:p>
            <a:endParaRPr lang="ru-RU" dirty="0"/>
          </a:p>
        </p:txBody>
      </p:sp>
    </p:spTree>
    <p:extLst>
      <p:ext uri="{BB962C8B-B14F-4D97-AF65-F5344CB8AC3E}">
        <p14:creationId xmlns:p14="http://schemas.microsoft.com/office/powerpoint/2010/main" val="411392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П.18.28. ФОП ООО</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988840"/>
            <a:ext cx="8229600" cy="4137323"/>
          </a:xfrm>
        </p:spPr>
        <p:txBody>
          <a:bodyPr/>
          <a:lstStyle/>
          <a:p>
            <a:pPr marL="0" lvl="1" indent="0" algn="ctr">
              <a:buNone/>
            </a:pPr>
            <a:r>
              <a:rPr lang="ru-RU" sz="3200" dirty="0">
                <a:latin typeface="Times New Roman" pitchFamily="18" charset="0"/>
                <a:cs typeface="Times New Roman" pitchFamily="18" charset="0"/>
              </a:rPr>
              <a:t>При тематической оценке оценивается уровень достижения тематических планируемых результатов по учебному предмету.</a:t>
            </a:r>
          </a:p>
          <a:p>
            <a:endParaRPr lang="ru-RU" dirty="0"/>
          </a:p>
        </p:txBody>
      </p:sp>
    </p:spTree>
    <p:extLst>
      <p:ext uri="{BB962C8B-B14F-4D97-AF65-F5344CB8AC3E}">
        <p14:creationId xmlns:p14="http://schemas.microsoft.com/office/powerpoint/2010/main" val="55036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199" y="457721"/>
            <a:ext cx="8229600" cy="850106"/>
          </a:xfrm>
        </p:spPr>
        <p:txBody>
          <a:bodyPr>
            <a:normAutofit/>
          </a:bodyPr>
          <a:lstStyle/>
          <a:p>
            <a:r>
              <a:rPr lang="ru-RU" sz="3600" dirty="0">
                <a:solidFill>
                  <a:srgbClr val="FF0000"/>
                </a:solidFill>
                <a:latin typeface="Times New Roman" pitchFamily="18" charset="0"/>
                <a:cs typeface="Times New Roman" pitchFamily="18" charset="0"/>
              </a:rPr>
              <a:t>П.18.29. ФОП ООО</a:t>
            </a:r>
          </a:p>
        </p:txBody>
      </p:sp>
      <p:sp>
        <p:nvSpPr>
          <p:cNvPr id="3" name="Объект 2"/>
          <p:cNvSpPr>
            <a:spLocks noGrp="1"/>
          </p:cNvSpPr>
          <p:nvPr>
            <p:ph idx="1"/>
          </p:nvPr>
        </p:nvSpPr>
        <p:spPr>
          <a:xfrm>
            <a:off x="457200" y="1766170"/>
            <a:ext cx="8229600" cy="4687166"/>
          </a:xfrm>
        </p:spPr>
        <p:txBody>
          <a:bodyPr>
            <a:normAutofit fontScale="32500" lnSpcReduction="20000"/>
          </a:bodyPr>
          <a:lstStyle/>
          <a:p>
            <a:pPr marL="0" indent="0">
              <a:buNone/>
            </a:pPr>
            <a:endParaRPr lang="ru-RU" sz="5300" dirty="0" smtClean="0">
              <a:solidFill>
                <a:srgbClr val="FF0000"/>
              </a:solidFill>
              <a:latin typeface="Times New Roman" pitchFamily="18" charset="0"/>
              <a:cs typeface="Times New Roman" pitchFamily="18" charset="0"/>
            </a:endParaRPr>
          </a:p>
          <a:p>
            <a:pPr marL="0" indent="0">
              <a:buNone/>
            </a:pPr>
            <a:r>
              <a:rPr lang="ru-RU" sz="6200" dirty="0" smtClean="0">
                <a:solidFill>
                  <a:srgbClr val="FF0000"/>
                </a:solidFill>
                <a:latin typeface="Times New Roman" pitchFamily="18" charset="0"/>
                <a:cs typeface="Times New Roman" pitchFamily="18" charset="0"/>
              </a:rPr>
              <a:t>Внутренний </a:t>
            </a:r>
            <a:r>
              <a:rPr lang="ru-RU" sz="6200" dirty="0">
                <a:solidFill>
                  <a:srgbClr val="FF0000"/>
                </a:solidFill>
                <a:latin typeface="Times New Roman" pitchFamily="18" charset="0"/>
                <a:cs typeface="Times New Roman" pitchFamily="18" charset="0"/>
              </a:rPr>
              <a:t>мониторинг </a:t>
            </a:r>
            <a:r>
              <a:rPr lang="ru-RU" sz="6200" dirty="0">
                <a:latin typeface="Times New Roman" pitchFamily="18" charset="0"/>
                <a:cs typeface="Times New Roman" pitchFamily="18" charset="0"/>
              </a:rPr>
              <a:t>включает следующие процедуры:</a:t>
            </a:r>
          </a:p>
          <a:p>
            <a:r>
              <a:rPr lang="ru-RU" sz="6200" dirty="0">
                <a:latin typeface="Times New Roman" pitchFamily="18" charset="0"/>
                <a:cs typeface="Times New Roman" pitchFamily="18" charset="0"/>
              </a:rPr>
              <a:t>стартовая диагностика;</a:t>
            </a:r>
          </a:p>
          <a:p>
            <a:r>
              <a:rPr lang="ru-RU" sz="6200" dirty="0">
                <a:latin typeface="Times New Roman" pitchFamily="18" charset="0"/>
                <a:cs typeface="Times New Roman" pitchFamily="18" charset="0"/>
              </a:rPr>
              <a:t>оценка уровня достижения предметных и метапредметных результатов;</a:t>
            </a:r>
          </a:p>
          <a:p>
            <a:r>
              <a:rPr lang="ru-RU" sz="6200" dirty="0">
                <a:latin typeface="Times New Roman" pitchFamily="18" charset="0"/>
                <a:cs typeface="Times New Roman" pitchFamily="18" charset="0"/>
              </a:rPr>
              <a:t>оценка уровня функциональной грамотности;</a:t>
            </a:r>
          </a:p>
          <a:p>
            <a:r>
              <a:rPr lang="ru-RU" sz="6200" dirty="0">
                <a:latin typeface="Times New Roman" pitchFamily="18" charset="0"/>
                <a:cs typeface="Times New Roman" pitchFamily="18" charset="0"/>
              </a:rPr>
              <a:t>оценка уровня профессионального мастерства педагогического работника, осуществляемого на основе выполнения обучающимися проверочных работ, анализа посещённых уроков, анализа качества учебных заданий, предлагаемых педагогическим работником обучающимся.</a:t>
            </a:r>
          </a:p>
          <a:p>
            <a:pPr marL="0" indent="0">
              <a:buNone/>
            </a:pPr>
            <a:r>
              <a:rPr lang="ru-RU" sz="6200" dirty="0">
                <a:latin typeface="Times New Roman" pitchFamily="18" charset="0"/>
                <a:cs typeface="Times New Roman" pitchFamily="18" charset="0"/>
              </a:rPr>
              <a:t>Содержание и периодичность внутреннего мониторинга устанавливаются решением педагогического совета образовательной организации. Результаты внутреннего мониторинга являются основанием подготовки рекомендаций для текущей коррекции учебного процесса и его индивидуализации и (или) для повышения квалификации педагогического работника.</a:t>
            </a:r>
          </a:p>
          <a:p>
            <a:endParaRPr lang="ru-RU" dirty="0"/>
          </a:p>
        </p:txBody>
      </p:sp>
    </p:spTree>
    <p:extLst>
      <p:ext uri="{BB962C8B-B14F-4D97-AF65-F5344CB8AC3E}">
        <p14:creationId xmlns:p14="http://schemas.microsoft.com/office/powerpoint/2010/main" val="166433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4133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778098"/>
          </a:xfrm>
        </p:spPr>
        <p:txBody>
          <a:bodyPr>
            <a:normAutofit fontScale="90000"/>
          </a:bodyPr>
          <a:lstStyle/>
          <a:p>
            <a:r>
              <a:rPr lang="ru-RU" sz="3100" b="1" dirty="0"/>
              <a:t/>
            </a:r>
            <a:br>
              <a:rPr lang="ru-RU" sz="3100" b="1" dirty="0"/>
            </a:br>
            <a:r>
              <a:rPr lang="ru-RU" sz="3100" b="1" dirty="0" smtClean="0">
                <a:solidFill>
                  <a:srgbClr val="FF0000"/>
                </a:solidFill>
                <a:latin typeface="Times New Roman" pitchFamily="18" charset="0"/>
                <a:cs typeface="Times New Roman" pitchFamily="18" charset="0"/>
              </a:rPr>
              <a:t>Статья </a:t>
            </a:r>
            <a:r>
              <a:rPr lang="ru-RU" sz="3100" b="1" dirty="0">
                <a:solidFill>
                  <a:srgbClr val="FF0000"/>
                </a:solidFill>
                <a:latin typeface="Times New Roman" pitchFamily="18" charset="0"/>
                <a:cs typeface="Times New Roman" pitchFamily="18" charset="0"/>
              </a:rPr>
              <a:t>58. Промежуточная аттестация обучающихся</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199" y="1444474"/>
            <a:ext cx="8229600" cy="4759174"/>
          </a:xfrm>
        </p:spPr>
        <p:txBody>
          <a:bodyPr>
            <a:noAutofit/>
          </a:bodyPr>
          <a:lstStyle/>
          <a:p>
            <a:r>
              <a:rPr lang="ru-RU" sz="2400" dirty="0">
                <a:latin typeface="Times New Roman" pitchFamily="18" charset="0"/>
                <a:cs typeface="Times New Roman" pitchFamily="18" charset="0"/>
              </a:rPr>
              <a:t>Освоение образовательной программы (за исключением образовательной программы дошкольного образования), в том числе отдельной части или всего объема учебного предмета, курса, дисциплины (модуля) образовательной программы, сопровождается промежуточной аттестацией обучающихся, проводимой в формах, определенных учебным планом, и в порядке, установленном образовательной организацией</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Неудовлетворительные </a:t>
            </a:r>
            <a:r>
              <a:rPr lang="ru-RU" sz="2400" dirty="0">
                <a:latin typeface="Times New Roman" pitchFamily="18" charset="0"/>
                <a:cs typeface="Times New Roman" pitchFamily="18" charset="0"/>
              </a:rPr>
              <a:t>результаты промежуточной аттестации по одному или нескольким учебным предметам, курсам, дисциплинам (модулям) образовательной программы или </a:t>
            </a:r>
            <a:r>
              <a:rPr lang="ru-RU" sz="2400" dirty="0" err="1">
                <a:latin typeface="Times New Roman" pitchFamily="18" charset="0"/>
                <a:cs typeface="Times New Roman" pitchFamily="18" charset="0"/>
              </a:rPr>
              <a:t>непрохождение</a:t>
            </a:r>
            <a:r>
              <a:rPr lang="ru-RU" sz="2400" dirty="0">
                <a:latin typeface="Times New Roman" pitchFamily="18" charset="0"/>
                <a:cs typeface="Times New Roman" pitchFamily="18" charset="0"/>
              </a:rPr>
              <a:t> промежуточной аттестации при отсутствии уважительных причин признаются академической задолженностью.</a:t>
            </a:r>
          </a:p>
        </p:txBody>
      </p:sp>
    </p:spTree>
    <p:extLst>
      <p:ext uri="{BB962C8B-B14F-4D97-AF65-F5344CB8AC3E}">
        <p14:creationId xmlns:p14="http://schemas.microsoft.com/office/powerpoint/2010/main" val="286612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ru-RU" sz="2800" dirty="0" smtClean="0">
                <a:solidFill>
                  <a:srgbClr val="FF0000"/>
                </a:solidFill>
                <a:latin typeface="Times New Roman" pitchFamily="18" charset="0"/>
                <a:cs typeface="Times New Roman" pitchFamily="18" charset="0"/>
              </a:rPr>
              <a:t>Положение о формах, периодичности и порядке текущего контроля успеваемости и промежуточной аттестации обучающихся»</a:t>
            </a: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766170"/>
            <a:ext cx="8229600" cy="4359993"/>
          </a:xfrm>
        </p:spPr>
        <p:txBody>
          <a:bodyPr>
            <a:normAutofit/>
          </a:bodyPr>
          <a:lstStyle/>
          <a:p>
            <a:pPr marL="0" indent="0" algn="ctr">
              <a:buNone/>
            </a:pPr>
            <a:r>
              <a:rPr lang="ru-RU" sz="2800" dirty="0" smtClean="0">
                <a:latin typeface="Times New Roman" pitchFamily="18" charset="0"/>
                <a:cs typeface="Times New Roman" pitchFamily="18" charset="0"/>
              </a:rPr>
              <a:t>Положение определяет порядок проведения стартовой диагностики, формы, периодичность, порядок текущего контроля успеваемости и промежуточной аттестации обучающихся школы по ООП ООО, СОО, АООП ООО,  порядок ликвидации академической задолженности, а также особенности оценки для экстернов, зачисленных в школу для прохождения промежуточной и  государственной итоговой аттестации.</a:t>
            </a:r>
          </a:p>
          <a:p>
            <a:pPr marL="0" indent="0">
              <a:buNone/>
            </a:pPr>
            <a:endParaRPr lang="ru-RU" dirty="0" smtClean="0"/>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0"/>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199" y="404664"/>
            <a:ext cx="8229600" cy="1143000"/>
          </a:xfrm>
        </p:spPr>
        <p:txBody>
          <a:bodyPr>
            <a:noAutofit/>
          </a:bodyPr>
          <a:lstStyle/>
          <a:p>
            <a:r>
              <a:rPr lang="ru-RU" sz="3200" dirty="0" smtClean="0">
                <a:solidFill>
                  <a:srgbClr val="FF0000"/>
                </a:solidFill>
                <a:latin typeface="Times New Roman" pitchFamily="18" charset="0"/>
                <a:cs typeface="Times New Roman" pitchFamily="18" charset="0"/>
              </a:rPr>
              <a:t>Примеры разных ситуаций, </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прописанных </a:t>
            </a:r>
            <a:r>
              <a:rPr lang="ru-RU" sz="3200" dirty="0" smtClean="0">
                <a:solidFill>
                  <a:srgbClr val="FF0000"/>
                </a:solidFill>
                <a:latin typeface="Times New Roman" pitchFamily="18" charset="0"/>
                <a:cs typeface="Times New Roman" pitchFamily="18" charset="0"/>
              </a:rPr>
              <a:t>в данном </a:t>
            </a:r>
            <a:r>
              <a:rPr lang="ru-RU" sz="3200" dirty="0" smtClean="0">
                <a:solidFill>
                  <a:srgbClr val="FF0000"/>
                </a:solidFill>
                <a:latin typeface="Times New Roman" pitchFamily="18" charset="0"/>
                <a:cs typeface="Times New Roman" pitchFamily="18" charset="0"/>
              </a:rPr>
              <a:t>положении</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endParaRPr lang="ru-RU" sz="32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199" y="1844824"/>
            <a:ext cx="8229600" cy="4846096"/>
          </a:xfrm>
        </p:spPr>
        <p:txBody>
          <a:bodyPr>
            <a:normAutofit fontScale="70000" lnSpcReduction="20000"/>
          </a:bodyPr>
          <a:lstStyle/>
          <a:p>
            <a:pPr>
              <a:buNone/>
            </a:pPr>
            <a:r>
              <a:rPr lang="ru-RU" dirty="0" smtClean="0">
                <a:latin typeface="Times New Roman" pitchFamily="18" charset="0"/>
                <a:cs typeface="Times New Roman" pitchFamily="18" charset="0"/>
              </a:rPr>
              <a:t>В учреждении применяется следующая система отметок (система оценивания):</a:t>
            </a:r>
          </a:p>
          <a:p>
            <a:r>
              <a:rPr lang="ru-RU" dirty="0" smtClean="0">
                <a:latin typeface="Times New Roman" pitchFamily="18" charset="0"/>
                <a:cs typeface="Times New Roman" pitchFamily="18" charset="0"/>
              </a:rPr>
              <a:t>балльная: 5 (отлично), 4 (хорошо), 3 (удовлетворительно), 2 (неудовлетворительно);</a:t>
            </a:r>
          </a:p>
          <a:p>
            <a:r>
              <a:rPr lang="ru-RU" dirty="0" smtClean="0">
                <a:latin typeface="Times New Roman" pitchFamily="18" charset="0"/>
                <a:cs typeface="Times New Roman" pitchFamily="18" charset="0"/>
              </a:rPr>
              <a:t>зачтено / не зачтено;</a:t>
            </a:r>
          </a:p>
          <a:p>
            <a:r>
              <a:rPr lang="ru-RU" dirty="0" smtClean="0">
                <a:latin typeface="Times New Roman" pitchFamily="18" charset="0"/>
                <a:cs typeface="Times New Roman" pitchFamily="18" charset="0"/>
              </a:rPr>
              <a:t>«не аттестован» – выставляется по итогам окончания учебного периода при отсутствии у учащегося необходимого количества отметок (т.н. «</a:t>
            </a:r>
            <a:r>
              <a:rPr lang="ru-RU" dirty="0" err="1" smtClean="0">
                <a:latin typeface="Times New Roman" pitchFamily="18" charset="0"/>
                <a:cs typeface="Times New Roman" pitchFamily="18" charset="0"/>
              </a:rPr>
              <a:t>накопляемости</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Отметки 5 (отлично), 4 (хорошо), 3 (удовлетворительно), зачтено являются положительными.</a:t>
            </a:r>
          </a:p>
          <a:p>
            <a:pPr>
              <a:buNone/>
            </a:pPr>
            <a:r>
              <a:rPr lang="ru-RU" dirty="0" smtClean="0">
                <a:latin typeface="Times New Roman" pitchFamily="18" charset="0"/>
                <a:cs typeface="Times New Roman" pitchFamily="18" charset="0"/>
              </a:rPr>
              <a:t>Слово «пятибалльная» не используется, поскольку для оценивания учащихся используются фактически только четыре балла</a:t>
            </a:r>
          </a:p>
          <a:p>
            <a:pPr>
              <a:buNone/>
            </a:pPr>
            <a:r>
              <a:rPr lang="ru-RU" dirty="0" smtClean="0">
                <a:latin typeface="Times New Roman" pitchFamily="18" charset="0"/>
                <a:cs typeface="Times New Roman" pitchFamily="18" charset="0"/>
              </a:rPr>
              <a:t>Удовлетворительный или неудовлетворительный результат без разделения по уровню знаний</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19737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199" y="188278"/>
            <a:ext cx="8229600" cy="819573"/>
          </a:xfrm>
        </p:spPr>
        <p:txBody>
          <a:bodyPr>
            <a:normAutofit/>
          </a:bodyPr>
          <a:lstStyle/>
          <a:p>
            <a:r>
              <a:rPr lang="ru-RU" sz="4000" dirty="0" smtClean="0">
                <a:solidFill>
                  <a:srgbClr val="FF0000"/>
                </a:solidFill>
                <a:latin typeface="Times New Roman" pitchFamily="18" charset="0"/>
                <a:cs typeface="Times New Roman" pitchFamily="18" charset="0"/>
              </a:rPr>
              <a:t>Условия выставления отметок:</a:t>
            </a:r>
            <a:endParaRPr lang="ru-RU" sz="40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84784"/>
            <a:ext cx="8229600" cy="5373216"/>
          </a:xfrm>
        </p:spPr>
        <p:txBody>
          <a:bodyPr>
            <a:normAutofit fontScale="32500" lnSpcReduction="20000"/>
          </a:bodyPr>
          <a:lstStyle/>
          <a:p>
            <a:pPr>
              <a:buNone/>
            </a:pPr>
            <a:r>
              <a:rPr lang="ru-RU" sz="5000" b="1" dirty="0" smtClean="0">
                <a:solidFill>
                  <a:srgbClr val="FF0000"/>
                </a:solidFill>
                <a:latin typeface="Times New Roman" pitchFamily="18" charset="0"/>
                <a:cs typeface="Times New Roman" pitchFamily="18" charset="0"/>
              </a:rPr>
              <a:t>Отметка 5 (отлично) ставится при соблюдении следующих </a:t>
            </a:r>
            <a:r>
              <a:rPr lang="ru-RU" sz="5000" b="1" dirty="0" smtClean="0">
                <a:solidFill>
                  <a:srgbClr val="FF0000"/>
                </a:solidFill>
                <a:latin typeface="Times New Roman" pitchFamily="18" charset="0"/>
                <a:cs typeface="Times New Roman" pitchFamily="18" charset="0"/>
              </a:rPr>
              <a:t>условий учащийся</a:t>
            </a:r>
            <a:r>
              <a:rPr lang="ru-RU" sz="5000" b="1" dirty="0" smtClean="0">
                <a:solidFill>
                  <a:srgbClr val="FF0000"/>
                </a:solidFill>
                <a:latin typeface="Times New Roman" pitchFamily="18" charset="0"/>
                <a:cs typeface="Times New Roman" pitchFamily="18" charset="0"/>
              </a:rPr>
              <a:t>:</a:t>
            </a:r>
          </a:p>
          <a:p>
            <a:r>
              <a:rPr lang="ru-RU" sz="5000" dirty="0" smtClean="0">
                <a:latin typeface="Times New Roman" pitchFamily="18" charset="0"/>
                <a:cs typeface="Times New Roman" pitchFamily="18" charset="0"/>
              </a:rPr>
              <a:t>показывает высокий уровень усвоения образовательных программ;</a:t>
            </a:r>
          </a:p>
          <a:p>
            <a:r>
              <a:rPr lang="ru-RU" sz="5000" dirty="0" smtClean="0">
                <a:latin typeface="Times New Roman" pitchFamily="18" charset="0"/>
                <a:cs typeface="Times New Roman" pitchFamily="18" charset="0"/>
              </a:rPr>
              <a:t>выделяет главные положения в изученном материале и не затрудняется при ответах на видоизмененные вопросы;</a:t>
            </a:r>
          </a:p>
          <a:p>
            <a:r>
              <a:rPr lang="ru-RU" sz="5000" dirty="0" smtClean="0">
                <a:latin typeface="Times New Roman" pitchFamily="18" charset="0"/>
                <a:cs typeface="Times New Roman" pitchFamily="18" charset="0"/>
              </a:rPr>
              <a:t>свободно применяет полученные знания на практике;</a:t>
            </a:r>
          </a:p>
          <a:p>
            <a:r>
              <a:rPr lang="ru-RU" sz="5000" dirty="0" smtClean="0">
                <a:latin typeface="Times New Roman" pitchFamily="18" charset="0"/>
                <a:cs typeface="Times New Roman" pitchFamily="18" charset="0"/>
              </a:rPr>
              <a:t>не допускает ошибок в воспроизведении изученного материала, включая письменные работы;</a:t>
            </a:r>
          </a:p>
          <a:p>
            <a:r>
              <a:rPr lang="ru-RU" sz="5000" dirty="0" smtClean="0">
                <a:latin typeface="Times New Roman" pitchFamily="18" charset="0"/>
                <a:cs typeface="Times New Roman" pitchFamily="18" charset="0"/>
              </a:rPr>
              <a:t>демонстрирует знания, понимания, глубины усвоения всего объема программного материала;</a:t>
            </a:r>
          </a:p>
          <a:p>
            <a:r>
              <a:rPr lang="ru-RU" sz="5000" dirty="0" smtClean="0">
                <a:latin typeface="Times New Roman" pitchFamily="18" charset="0"/>
                <a:cs typeface="Times New Roman" pitchFamily="18" charset="0"/>
              </a:rPr>
              <a:t>демонстрирует умения выделять главные положения в изученном материале, на основании фактов и примеров обобщать, делать выводы, устанавливать </a:t>
            </a:r>
            <a:r>
              <a:rPr lang="ru-RU" sz="5000" dirty="0" err="1" smtClean="0">
                <a:latin typeface="Times New Roman" pitchFamily="18" charset="0"/>
                <a:cs typeface="Times New Roman" pitchFamily="18" charset="0"/>
              </a:rPr>
              <a:t>межпредметные</a:t>
            </a:r>
            <a:r>
              <a:rPr lang="ru-RU" sz="5000" dirty="0" smtClean="0">
                <a:latin typeface="Times New Roman" pitchFamily="18" charset="0"/>
                <a:cs typeface="Times New Roman" pitchFamily="18" charset="0"/>
              </a:rPr>
              <a:t> и </a:t>
            </a:r>
            <a:r>
              <a:rPr lang="ru-RU" sz="5000" dirty="0" err="1" smtClean="0">
                <a:latin typeface="Times New Roman" pitchFamily="18" charset="0"/>
                <a:cs typeface="Times New Roman" pitchFamily="18" charset="0"/>
              </a:rPr>
              <a:t>внутрипредметные</a:t>
            </a:r>
            <a:r>
              <a:rPr lang="ru-RU" sz="5000" dirty="0" smtClean="0">
                <a:latin typeface="Times New Roman" pitchFamily="18" charset="0"/>
                <a:cs typeface="Times New Roman" pitchFamily="18" charset="0"/>
              </a:rPr>
              <a:t> связи, творчески применять полученные знания в незнакомой ситуации;</a:t>
            </a:r>
          </a:p>
          <a:p>
            <a:r>
              <a:rPr lang="ru-RU" sz="5000" dirty="0" smtClean="0">
                <a:latin typeface="Times New Roman" pitchFamily="18" charset="0"/>
                <a:cs typeface="Times New Roman" pitchFamily="18" charset="0"/>
              </a:rPr>
              <a:t>отсутствие ошибок и недочетов при воспроизведении изученного материала, соблюдение культуры письменной и устной речи, правил оформления письменных работ;</a:t>
            </a:r>
          </a:p>
          <a:p>
            <a:r>
              <a:rPr lang="ru-RU" sz="5000" dirty="0" smtClean="0">
                <a:latin typeface="Times New Roman" pitchFamily="18" charset="0"/>
                <a:cs typeface="Times New Roman" pitchFamily="18" charset="0"/>
              </a:rPr>
              <a:t>допускается при устных ответах устранение отдельных неточностей с помощью дополнительных вопросов учителя;</a:t>
            </a:r>
          </a:p>
          <a:p>
            <a:r>
              <a:rPr lang="ru-RU" sz="5000" dirty="0" smtClean="0">
                <a:latin typeface="Times New Roman" pitchFamily="18" charset="0"/>
                <a:cs typeface="Times New Roman" pitchFamily="18" charset="0"/>
              </a:rPr>
              <a:t>освоение учебного материала 96-100%, если иное не предусмотрено контрольно-измерительными материалами.</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3">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1225536"/>
          </a:xfrm>
        </p:spPr>
        <p:txBody>
          <a:bodyPr>
            <a:normAutofit fontScale="90000"/>
          </a:bodyPr>
          <a:lstStyle/>
          <a:p>
            <a:r>
              <a:rPr lang="ru-RU" sz="3100" dirty="0" smtClean="0"/>
              <a:t/>
            </a:r>
            <a:br>
              <a:rPr lang="ru-RU" sz="3100" dirty="0" smtClean="0"/>
            </a:br>
            <a:r>
              <a:rPr lang="ru-RU" sz="3100" dirty="0" smtClean="0"/>
              <a:t/>
            </a:r>
            <a:br>
              <a:rPr lang="ru-RU" sz="3100" dirty="0" smtClean="0"/>
            </a:br>
            <a:r>
              <a:rPr lang="ru-RU" sz="3100" dirty="0" smtClean="0">
                <a:solidFill>
                  <a:srgbClr val="FF0000"/>
                </a:solidFill>
                <a:latin typeface="Times New Roman" pitchFamily="18" charset="0"/>
                <a:cs typeface="Times New Roman" pitchFamily="18" charset="0"/>
              </a:rPr>
              <a:t>Рассматриваемые понятия образование, ориентированное образование, основа </a:t>
            </a:r>
            <a:r>
              <a:rPr lang="ru-RU" sz="3100" dirty="0" smtClean="0">
                <a:solidFill>
                  <a:srgbClr val="FF0000"/>
                </a:solidFill>
                <a:latin typeface="Times New Roman" pitchFamily="18" charset="0"/>
                <a:cs typeface="Times New Roman" pitchFamily="18" charset="0"/>
              </a:rPr>
              <a:t>образования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199" y="1916832"/>
            <a:ext cx="8229600" cy="4525963"/>
          </a:xfrm>
        </p:spPr>
        <p:txBody>
          <a:bodyPr>
            <a:normAutofit fontScale="70000" lnSpcReduction="20000"/>
          </a:bodyPr>
          <a:lstStyle/>
          <a:p>
            <a:r>
              <a:rPr lang="ru-RU" dirty="0" smtClean="0">
                <a:solidFill>
                  <a:srgbClr val="FF0000"/>
                </a:solidFill>
                <a:latin typeface="Times New Roman" pitchFamily="18" charset="0"/>
                <a:cs typeface="Times New Roman" pitchFamily="18" charset="0"/>
              </a:rPr>
              <a:t>Образование </a:t>
            </a:r>
            <a:r>
              <a:rPr lang="ru-RU" dirty="0" smtClean="0">
                <a:latin typeface="Times New Roman" pitchFamily="18" charset="0"/>
                <a:cs typeface="Times New Roman" pitchFamily="18" charset="0"/>
              </a:rPr>
              <a:t>понимается, как история становления личностного образа человека.</a:t>
            </a:r>
          </a:p>
          <a:p>
            <a:pPr>
              <a:buNone/>
            </a:pPr>
            <a:r>
              <a:rPr lang="ru-RU" dirty="0" smtClean="0">
                <a:latin typeface="Times New Roman" pitchFamily="18" charset="0"/>
                <a:cs typeface="Times New Roman" pitchFamily="18" charset="0"/>
              </a:rPr>
              <a:t>Более широкий взгляд на образование, как становление человека, обретение им себя, своего индивидуального человеческого образа, перекликается с мыслью А.В.Луначарского: «Образованный человек – </a:t>
            </a:r>
            <a:r>
              <a:rPr lang="ru-RU" dirty="0" err="1" smtClean="0">
                <a:latin typeface="Times New Roman" pitchFamily="18" charset="0"/>
                <a:cs typeface="Times New Roman" pitchFamily="18" charset="0"/>
              </a:rPr>
              <a:t>человек</a:t>
            </a:r>
            <a:r>
              <a:rPr lang="ru-RU" dirty="0" smtClean="0">
                <a:latin typeface="Times New Roman" pitchFamily="18" charset="0"/>
                <a:cs typeface="Times New Roman" pitchFamily="18" charset="0"/>
              </a:rPr>
              <a:t>, в котором доминирует образ человеческий».</a:t>
            </a:r>
          </a:p>
          <a:p>
            <a:pPr fontAlgn="base"/>
            <a:r>
              <a:rPr lang="ru-RU" dirty="0" smtClean="0">
                <a:solidFill>
                  <a:srgbClr val="FF0000"/>
                </a:solidFill>
                <a:latin typeface="Times New Roman" pitchFamily="18" charset="0"/>
                <a:cs typeface="Times New Roman" pitchFamily="18" charset="0"/>
              </a:rPr>
              <a:t>Ориентированное образование </a:t>
            </a:r>
            <a:r>
              <a:rPr lang="ru-RU" dirty="0" smtClean="0">
                <a:latin typeface="Times New Roman" pitchFamily="18" charset="0"/>
                <a:cs typeface="Times New Roman" pitchFamily="18" charset="0"/>
              </a:rPr>
              <a:t>– это образование, направленное на сущность , т.е. на центр человека(высшее Я). </a:t>
            </a:r>
          </a:p>
          <a:p>
            <a:r>
              <a:rPr lang="ru-RU" dirty="0" smtClean="0">
                <a:solidFill>
                  <a:srgbClr val="FF0000"/>
                </a:solidFill>
                <a:latin typeface="Times New Roman" pitchFamily="18" charset="0"/>
                <a:cs typeface="Times New Roman" pitchFamily="18" charset="0"/>
              </a:rPr>
              <a:t>Основы </a:t>
            </a:r>
            <a:r>
              <a:rPr lang="ru-RU" dirty="0" smtClean="0">
                <a:solidFill>
                  <a:srgbClr val="FF0000"/>
                </a:solidFill>
                <a:latin typeface="Times New Roman" pitchFamily="18" charset="0"/>
                <a:cs typeface="Times New Roman" pitchFamily="18" charset="0"/>
              </a:rPr>
              <a:t>образования - </a:t>
            </a:r>
            <a:r>
              <a:rPr lang="ru-RU" dirty="0" smtClean="0">
                <a:latin typeface="Times New Roman" pitchFamily="18" charset="0"/>
                <a:cs typeface="Times New Roman" pitchFamily="18" charset="0"/>
              </a:rPr>
              <a:t>исходные </a:t>
            </a:r>
            <a:r>
              <a:rPr lang="ru-RU" dirty="0" smtClean="0">
                <a:latin typeface="Times New Roman" pitchFamily="18" charset="0"/>
                <a:cs typeface="Times New Roman" pitchFamily="18" charset="0"/>
              </a:rPr>
              <a:t>положения, на которых строится теория и практика образования.</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Современное образование основной упор делает на формирование личности (социализацию). </a:t>
            </a:r>
            <a:r>
              <a:rPr lang="ru-RU" dirty="0" smtClean="0"/>
              <a:t/>
            </a:r>
            <a:br>
              <a:rPr lang="ru-RU" dirty="0" smtClean="0"/>
            </a:br>
            <a:endParaRPr lang="ru-RU" dirty="0"/>
          </a:p>
        </p:txBody>
      </p:sp>
    </p:spTree>
    <p:extLst>
      <p:ext uri="{BB962C8B-B14F-4D97-AF65-F5344CB8AC3E}">
        <p14:creationId xmlns:p14="http://schemas.microsoft.com/office/powerpoint/2010/main" val="2221039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86544"/>
          </a:xfrm>
        </p:spPr>
        <p:txBody>
          <a:bodyPr>
            <a:normAutofit fontScale="55000" lnSpcReduction="20000"/>
          </a:bodyPr>
          <a:lstStyle/>
          <a:p>
            <a:pPr>
              <a:buNone/>
            </a:pPr>
            <a:r>
              <a:rPr lang="ru-RU" b="1" dirty="0" smtClean="0">
                <a:solidFill>
                  <a:srgbClr val="FF0000"/>
                </a:solidFill>
                <a:latin typeface="Times New Roman" pitchFamily="18" charset="0"/>
                <a:cs typeface="Times New Roman" pitchFamily="18" charset="0"/>
              </a:rPr>
              <a:t>Отметка 4 (хорошо) ставится при соблюдении следующих условий:</a:t>
            </a:r>
          </a:p>
          <a:p>
            <a:r>
              <a:rPr lang="ru-RU" dirty="0" smtClean="0">
                <a:latin typeface="Times New Roman" pitchFamily="18" charset="0"/>
                <a:cs typeface="Times New Roman" pitchFamily="18" charset="0"/>
              </a:rPr>
              <a:t>учащийся:</a:t>
            </a:r>
          </a:p>
          <a:p>
            <a:r>
              <a:rPr lang="ru-RU" dirty="0" smtClean="0">
                <a:latin typeface="Times New Roman" pitchFamily="18" charset="0"/>
                <a:cs typeface="Times New Roman" pitchFamily="18" charset="0"/>
              </a:rPr>
              <a:t>демонстрирует усвоение обязательного уровня и частично уровня повышенной сложности образовательных программ;</a:t>
            </a:r>
          </a:p>
          <a:p>
            <a:r>
              <a:rPr lang="ru-RU" dirty="0" smtClean="0">
                <a:latin typeface="Times New Roman" pitchFamily="18" charset="0"/>
                <a:cs typeface="Times New Roman" pitchFamily="18" charset="0"/>
              </a:rPr>
              <a:t>отвечает без особых затруднений на вопросы учителя;</a:t>
            </a:r>
          </a:p>
          <a:p>
            <a:r>
              <a:rPr lang="ru-RU" dirty="0" smtClean="0">
                <a:latin typeface="Times New Roman" pitchFamily="18" charset="0"/>
                <a:cs typeface="Times New Roman" pitchFamily="18" charset="0"/>
              </a:rPr>
              <a:t>умеет применять полученные знания на практике;</a:t>
            </a:r>
          </a:p>
          <a:p>
            <a:r>
              <a:rPr lang="ru-RU" dirty="0" smtClean="0">
                <a:latin typeface="Times New Roman" pitchFamily="18" charset="0"/>
                <a:cs typeface="Times New Roman" pitchFamily="18" charset="0"/>
              </a:rPr>
              <a:t>в устных ответах не допускает существенных ошибок, легко устраняет отдельные неточности с помощью дополнительных вопросов учителя, в письменных работах делает незначительные ошибки;</a:t>
            </a:r>
          </a:p>
          <a:p>
            <a:r>
              <a:rPr lang="ru-RU" dirty="0" smtClean="0">
                <a:latin typeface="Times New Roman" pitchFamily="18" charset="0"/>
                <a:cs typeface="Times New Roman" pitchFamily="18" charset="0"/>
              </a:rPr>
              <a:t>демонстрирует знание всего изученного программного материала;</a:t>
            </a:r>
          </a:p>
          <a:p>
            <a:r>
              <a:rPr lang="ru-RU" dirty="0" smtClean="0">
                <a:latin typeface="Times New Roman" pitchFamily="18" charset="0"/>
                <a:cs typeface="Times New Roman" pitchFamily="18" charset="0"/>
              </a:rPr>
              <a:t>демонстрирует умения выделять главные положения в изученном материале, на основании фактов и примеров обобщать, делать выводы, устанавливать </a:t>
            </a:r>
            <a:r>
              <a:rPr lang="ru-RU" dirty="0" err="1" smtClean="0">
                <a:latin typeface="Times New Roman" pitchFamily="18" charset="0"/>
                <a:cs typeface="Times New Roman" pitchFamily="18" charset="0"/>
              </a:rPr>
              <a:t>внутрипредметные</a:t>
            </a:r>
            <a:r>
              <a:rPr lang="ru-RU" dirty="0" smtClean="0">
                <a:latin typeface="Times New Roman" pitchFamily="18" charset="0"/>
                <a:cs typeface="Times New Roman" pitchFamily="18" charset="0"/>
              </a:rPr>
              <a:t> связи, применять полученные знания на практике;</a:t>
            </a:r>
          </a:p>
          <a:p>
            <a:r>
              <a:rPr lang="ru-RU" dirty="0" smtClean="0">
                <a:latin typeface="Times New Roman" pitchFamily="18" charset="0"/>
                <a:cs typeface="Times New Roman" pitchFamily="18" charset="0"/>
              </a:rPr>
              <a:t>допускаются незначительные (негрубые) ошибки при воспроизведении изученного материала;</a:t>
            </a:r>
          </a:p>
          <a:p>
            <a:r>
              <a:rPr lang="ru-RU" dirty="0" smtClean="0">
                <a:latin typeface="Times New Roman" pitchFamily="18" charset="0"/>
                <a:cs typeface="Times New Roman" pitchFamily="18" charset="0"/>
              </a:rPr>
              <a:t>соблюдение основных правил культуры письменной и устной речи, правил оформления письменных работ;</a:t>
            </a:r>
          </a:p>
          <a:p>
            <a:r>
              <a:rPr lang="ru-RU" dirty="0" smtClean="0">
                <a:latin typeface="Times New Roman" pitchFamily="18" charset="0"/>
                <a:cs typeface="Times New Roman" pitchFamily="18" charset="0"/>
              </a:rPr>
              <a:t>освоение учебного материала 75-95%, если иное не предусмотрено контрольно- измерительными материалами.</a:t>
            </a:r>
          </a:p>
          <a:p>
            <a:r>
              <a:rPr lang="ru-RU" dirty="0" smtClean="0">
                <a:latin typeface="Times New Roman" pitchFamily="18" charset="0"/>
                <a:cs typeface="Times New Roman" pitchFamily="18" charset="0"/>
              </a:rPr>
              <a:t>Знания, оцениваемые отметками 5 и 4, как правило, характеризуются высоким понятийным уровнем, глубоким усвоением фактов и умением делать обобщения.</a:t>
            </a:r>
          </a:p>
          <a:p>
            <a:r>
              <a:rPr lang="ru-RU" dirty="0" smtClean="0">
                <a:latin typeface="Times New Roman" pitchFamily="18" charset="0"/>
                <a:cs typeface="Times New Roman" pitchFamily="18" charset="0"/>
              </a:rPr>
              <a:t>Отметка 4 (хорошо) также ставится за полностью выполненную (то есть оцененную отметкой 5 (отлично)) повторно контрольную работу.</a:t>
            </a:r>
          </a:p>
          <a:p>
            <a:endParaRPr lang="ru-RU" dirty="0"/>
          </a:p>
        </p:txBody>
      </p:sp>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l="56849" b="92681"/>
          <a:stretch/>
        </p:blipFill>
        <p:spPr bwMode="auto">
          <a:xfrm rot="5400000">
            <a:off x="5423614" y="3218723"/>
            <a:ext cx="6939108" cy="50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15106"/>
          </a:xfrm>
        </p:spPr>
        <p:txBody>
          <a:bodyPr>
            <a:normAutofit fontScale="62500" lnSpcReduction="20000"/>
          </a:bodyPr>
          <a:lstStyle/>
          <a:p>
            <a:pPr>
              <a:buNone/>
            </a:pPr>
            <a:r>
              <a:rPr lang="ru-RU" b="1" dirty="0" smtClean="0">
                <a:solidFill>
                  <a:srgbClr val="FF0000"/>
                </a:solidFill>
                <a:latin typeface="Times New Roman" pitchFamily="18" charset="0"/>
                <a:cs typeface="Times New Roman" pitchFamily="18" charset="0"/>
              </a:rPr>
              <a:t>Отметка 3 (удовлетворительно) ставится, когда:</a:t>
            </a:r>
          </a:p>
          <a:p>
            <a:r>
              <a:rPr lang="ru-RU" dirty="0" smtClean="0">
                <a:latin typeface="Times New Roman" pitchFamily="18" charset="0"/>
                <a:cs typeface="Times New Roman" pitchFamily="18" charset="0"/>
              </a:rPr>
              <a:t>учащийся обнаруживает усвоение обязательного уровня образовательных программ, но испытывает затруднения при его самостоятельном воспроизведении и требует дополнительных уточняющих вопросов учителя;</a:t>
            </a:r>
          </a:p>
          <a:p>
            <a:r>
              <a:rPr lang="ru-RU" dirty="0" smtClean="0">
                <a:latin typeface="Times New Roman" pitchFamily="18" charset="0"/>
                <a:cs typeface="Times New Roman" pitchFamily="18" charset="0"/>
              </a:rPr>
              <a:t>учащийся предпочитает ответить на вопросы воспроизводящего характера и испытывает затруднения при ответах на видоизмененные вопросы; допускает существенные ошибки в письменных работах. Знания, оцениваемые отметкой 3, находятся на уровне представлений и элементарных понятий;</a:t>
            </a:r>
          </a:p>
          <a:p>
            <a:r>
              <a:rPr lang="ru-RU" dirty="0" smtClean="0">
                <a:latin typeface="Times New Roman" pitchFamily="18" charset="0"/>
                <a:cs typeface="Times New Roman" pitchFamily="18" charset="0"/>
              </a:rPr>
              <a:t>знание и усвоение материала на уровне минимальных требований программы, затруднения при самостоятельном воспроизведении, необходимости незначительной помощи учителя;</a:t>
            </a:r>
          </a:p>
          <a:p>
            <a:r>
              <a:rPr lang="ru-RU" dirty="0" smtClean="0">
                <a:latin typeface="Times New Roman" pitchFamily="18" charset="0"/>
                <a:cs typeface="Times New Roman" pitchFamily="18" charset="0"/>
              </a:rPr>
              <a:t>умения работать на уровне воспроизведения, затруднения при ответах на видоизмененные вопросы;</a:t>
            </a:r>
          </a:p>
          <a:p>
            <a:r>
              <a:rPr lang="ru-RU" dirty="0" smtClean="0">
                <a:latin typeface="Times New Roman" pitchFamily="18" charset="0"/>
                <a:cs typeface="Times New Roman" pitchFamily="18" charset="0"/>
              </a:rPr>
              <a:t>наличие грубых ошибок, нескольких негрубых при воспроизведении изученного материала, незначительного несоблюдения основных правил культуры письменной и устной речи, правил оформления письменных работ;</a:t>
            </a:r>
          </a:p>
          <a:p>
            <a:r>
              <a:rPr lang="ru-RU" dirty="0" smtClean="0">
                <a:latin typeface="Times New Roman" pitchFamily="18" charset="0"/>
                <a:cs typeface="Times New Roman" pitchFamily="18" charset="0"/>
              </a:rPr>
              <a:t>освоение учебного материала 50-75%, если иное не предусмотрено контрольно-измерительными материалами.</a:t>
            </a:r>
          </a:p>
          <a:p>
            <a:endParaRPr lang="ru-RU" dirty="0"/>
          </a:p>
        </p:txBody>
      </p:sp>
      <p:pic>
        <p:nvPicPr>
          <p:cNvPr id="5"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l="56849" b="92681"/>
          <a:stretch/>
        </p:blipFill>
        <p:spPr bwMode="auto">
          <a:xfrm rot="5400000">
            <a:off x="5423614" y="3218723"/>
            <a:ext cx="6939108" cy="50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000792"/>
          </a:xfrm>
        </p:spPr>
        <p:txBody>
          <a:bodyPr>
            <a:normAutofit fontScale="62500" lnSpcReduction="20000"/>
          </a:bodyPr>
          <a:lstStyle/>
          <a:p>
            <a:pPr>
              <a:buNone/>
            </a:pPr>
            <a:r>
              <a:rPr lang="ru-RU" b="1" dirty="0" smtClean="0">
                <a:solidFill>
                  <a:srgbClr val="FF0000"/>
                </a:solidFill>
                <a:latin typeface="Times New Roman" pitchFamily="18" charset="0"/>
                <a:cs typeface="Times New Roman" pitchFamily="18" charset="0"/>
              </a:rPr>
              <a:t>Отметка 2 (неудовлетворительно) ставится, когда учащийся:</a:t>
            </a:r>
          </a:p>
          <a:p>
            <a:r>
              <a:rPr lang="ru-RU" dirty="0" smtClean="0">
                <a:latin typeface="Times New Roman" pitchFamily="18" charset="0"/>
                <a:cs typeface="Times New Roman" pitchFamily="18" charset="0"/>
              </a:rPr>
              <a:t>имеет отдельные представления об изученном материале, при этом большая часть обязательного уровня образовательных программ не усвоена, учащийся испытывает затруднения при ответах на вопросы воспроизводящего характера; допускает грубые ошибки в письменных работах;</a:t>
            </a:r>
          </a:p>
          <a:p>
            <a:r>
              <a:rPr lang="ru-RU" dirty="0" smtClean="0">
                <a:latin typeface="Times New Roman" pitchFamily="18" charset="0"/>
                <a:cs typeface="Times New Roman" pitchFamily="18" charset="0"/>
              </a:rPr>
              <a:t>знания и усвоения материала на уровне ниже минимальных требований программы, отдельных представлений об изученном материале; </a:t>
            </a:r>
          </a:p>
          <a:p>
            <a:r>
              <a:rPr lang="ru-RU" dirty="0" smtClean="0">
                <a:latin typeface="Times New Roman" pitchFamily="18" charset="0"/>
                <a:cs typeface="Times New Roman" pitchFamily="18" charset="0"/>
              </a:rPr>
              <a:t>отсутствия умений работать на уровне воспроизведения, затруднения при ответах на стандартные вопросы;</a:t>
            </a:r>
          </a:p>
          <a:p>
            <a:r>
              <a:rPr lang="ru-RU" dirty="0" smtClean="0">
                <a:latin typeface="Times New Roman" pitchFamily="18" charset="0"/>
                <a:cs typeface="Times New Roman" pitchFamily="18" charset="0"/>
              </a:rPr>
              <a:t>наличия нескольких грубых ошибок, большого числа негрубых при воспроизведении изученного материала, значительного несоблюдения основных правил культуры письменной и устной речи, правил оформления письменных работ; </a:t>
            </a:r>
          </a:p>
          <a:p>
            <a:r>
              <a:rPr lang="ru-RU" dirty="0" smtClean="0">
                <a:latin typeface="Times New Roman" pitchFamily="18" charset="0"/>
                <a:cs typeface="Times New Roman" pitchFamily="18" charset="0"/>
              </a:rPr>
              <a:t>полное незнание изученного материала, отсутствие элементарных умений и навыков;</a:t>
            </a:r>
          </a:p>
          <a:p>
            <a:r>
              <a:rPr lang="ru-RU" dirty="0" smtClean="0">
                <a:latin typeface="Times New Roman" pitchFamily="18" charset="0"/>
                <a:cs typeface="Times New Roman" pitchFamily="18" charset="0"/>
              </a:rPr>
              <a:t>освоение учебного материала менее 50%, если иное не предусмотрено контрольно- измерительными материалами;</a:t>
            </a:r>
          </a:p>
          <a:p>
            <a:r>
              <a:rPr lang="ru-RU" dirty="0" smtClean="0">
                <a:latin typeface="Times New Roman" pitchFamily="18" charset="0"/>
                <a:cs typeface="Times New Roman" pitchFamily="18" charset="0"/>
              </a:rPr>
              <a:t>отказался от ответа, в том числе без объяснения причин;</a:t>
            </a:r>
          </a:p>
          <a:p>
            <a:r>
              <a:rPr lang="ru-RU" dirty="0" smtClean="0">
                <a:latin typeface="Times New Roman" pitchFamily="18" charset="0"/>
                <a:cs typeface="Times New Roman" pitchFamily="18" charset="0"/>
              </a:rPr>
              <a:t>списывал, использовал технические средства, заранее подготовленные материалы, а также пользовался подсказками других учащихся.</a:t>
            </a:r>
          </a:p>
          <a:p>
            <a:endParaRPr lang="ru-RU" dirty="0"/>
          </a:p>
        </p:txBody>
      </p:sp>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l="56849" b="92681"/>
          <a:stretch/>
        </p:blipFill>
        <p:spPr bwMode="auto">
          <a:xfrm rot="5400000">
            <a:off x="5423614" y="3218723"/>
            <a:ext cx="6939108" cy="50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0"/>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199" y="608601"/>
            <a:ext cx="8229600" cy="1143000"/>
          </a:xfrm>
        </p:spPr>
        <p:txBody>
          <a:bodyPr>
            <a:normAutofit fontScale="90000"/>
          </a:bodyPr>
          <a:lstStyle/>
          <a:p>
            <a:r>
              <a:rPr lang="ru-RU" b="1" dirty="0" smtClean="0"/>
              <a:t> </a:t>
            </a:r>
            <a:r>
              <a:rPr lang="ru-RU" b="1" dirty="0" smtClean="0">
                <a:solidFill>
                  <a:srgbClr val="FF0000"/>
                </a:solidFill>
                <a:latin typeface="Times New Roman" pitchFamily="18" charset="0"/>
                <a:cs typeface="Times New Roman" pitchFamily="18" charset="0"/>
              </a:rPr>
              <a:t>Стартовая диагностика</a:t>
            </a: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348880"/>
            <a:ext cx="8229600" cy="3777283"/>
          </a:xfrm>
        </p:spPr>
        <p:txBody>
          <a:bodyPr/>
          <a:lstStyle/>
          <a:p>
            <a:pPr marL="0" indent="0" algn="ctr">
              <a:buNone/>
            </a:pPr>
            <a:r>
              <a:rPr lang="ru-RU" dirty="0" smtClean="0">
                <a:latin typeface="Times New Roman" pitchFamily="18" charset="0"/>
                <a:cs typeface="Times New Roman" pitchFamily="18" charset="0"/>
              </a:rPr>
              <a:t>Стартовая диагностика проводится с целью оценки  готовности обучающихся к обучению на новом уровне общего образования и выступает как основа (точка отсчета) для оценки динамики образовательных достижений обучающихся.</a:t>
            </a:r>
          </a:p>
          <a:p>
            <a:pPr>
              <a:buNone/>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0"/>
            <a:ext cx="9144001" cy="11967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188640"/>
            <a:ext cx="8229600" cy="868346"/>
          </a:xfrm>
        </p:spPr>
        <p:txBody>
          <a:bodyPr>
            <a:normAutofit fontScale="90000"/>
          </a:bodyPr>
          <a:lstStyle/>
          <a:p>
            <a:r>
              <a:rPr lang="ru-RU" b="1" dirty="0" smtClean="0">
                <a:solidFill>
                  <a:srgbClr val="FF0000"/>
                </a:solidFill>
                <a:latin typeface="Times New Roman" pitchFamily="18" charset="0"/>
                <a:cs typeface="Times New Roman" pitchFamily="18" charset="0"/>
              </a:rPr>
              <a:t>Текущий контроль успеваемости</a:t>
            </a:r>
            <a:r>
              <a:rPr lang="ru-RU" dirty="0" smtClean="0">
                <a:solidFill>
                  <a:srgbClr val="FF0000"/>
                </a:solidFill>
                <a:latin typeface="Times New Roman" pitchFamily="18" charset="0"/>
                <a:cs typeface="Times New Roman" pitchFamily="18" charset="0"/>
              </a:rPr>
              <a:t> </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199" y="1322312"/>
            <a:ext cx="8229600" cy="5544616"/>
          </a:xfrm>
        </p:spPr>
        <p:txBody>
          <a:bodyPr>
            <a:normAutofit fontScale="32500" lnSpcReduction="20000"/>
          </a:bodyPr>
          <a:lstStyle/>
          <a:p>
            <a:pPr lvl="0"/>
            <a:r>
              <a:rPr lang="ru-RU" sz="4900" dirty="0" smtClean="0">
                <a:latin typeface="Times New Roman" pitchFamily="18" charset="0"/>
                <a:cs typeface="Times New Roman" pitchFamily="18" charset="0"/>
              </a:rPr>
              <a:t>устный ответ на уроке: проверка техники чтения, пересказ, оценка смыслового чтения, чтение вслух, устный счет, </a:t>
            </a:r>
            <a:r>
              <a:rPr lang="ru-RU" sz="4900" dirty="0" err="1" smtClean="0">
                <a:latin typeface="Times New Roman" pitchFamily="18" charset="0"/>
                <a:cs typeface="Times New Roman" pitchFamily="18" charset="0"/>
              </a:rPr>
              <a:t>аудирование</a:t>
            </a:r>
            <a:r>
              <a:rPr lang="ru-RU" sz="4900" dirty="0" smtClean="0">
                <a:latin typeface="Times New Roman" pitchFamily="18" charset="0"/>
                <a:cs typeface="Times New Roman" pitchFamily="18" charset="0"/>
              </a:rPr>
              <a:t>, говорение, пение, диалогическая речь, ответ на уроке, доклад, защита проекта, реферата, творческой, научно-исследовательской работы, беседы, собеседования;</a:t>
            </a:r>
          </a:p>
          <a:p>
            <a:pPr lvl="0"/>
            <a:r>
              <a:rPr lang="ru-RU" sz="4900" dirty="0" smtClean="0">
                <a:latin typeface="Times New Roman" pitchFamily="18" charset="0"/>
                <a:cs typeface="Times New Roman" pitchFamily="18" charset="0"/>
              </a:rPr>
              <a:t>письменный ответ на уроке: письмо под диктовку, различного вида списывания, письмо по памяти (изложение), выборочные, зрительные и предупредительные диктанты, творческие работы, решение задачи у доски;</a:t>
            </a:r>
          </a:p>
          <a:p>
            <a:pPr lvl="0"/>
            <a:r>
              <a:rPr lang="ru-RU" sz="4900" dirty="0" smtClean="0">
                <a:latin typeface="Times New Roman" pitchFamily="18" charset="0"/>
                <a:cs typeface="Times New Roman" pitchFamily="18" charset="0"/>
              </a:rPr>
              <a:t>самостоятельная работа учащегося: сочинение, работа с контурными картами, таблицами, выполнение практической работы;</a:t>
            </a:r>
          </a:p>
          <a:p>
            <a:pPr lvl="0"/>
            <a:r>
              <a:rPr lang="ru-RU" sz="4900" dirty="0" smtClean="0">
                <a:latin typeface="Times New Roman" pitchFamily="18" charset="0"/>
                <a:cs typeface="Times New Roman" pitchFamily="18" charset="0"/>
              </a:rPr>
              <a:t>контрольная (т.н. «</a:t>
            </a:r>
            <a:r>
              <a:rPr lang="ru-RU" sz="4900" dirty="0" err="1" smtClean="0">
                <a:latin typeface="Times New Roman" pitchFamily="18" charset="0"/>
                <a:cs typeface="Times New Roman" pitchFamily="18" charset="0"/>
              </a:rPr>
              <a:t>срезовая</a:t>
            </a:r>
            <a:r>
              <a:rPr lang="ru-RU" sz="4900" dirty="0" smtClean="0">
                <a:latin typeface="Times New Roman" pitchFamily="18" charset="0"/>
                <a:cs typeface="Times New Roman" pitchFamily="18" charset="0"/>
              </a:rPr>
              <a:t>») работа: проверочная работа, тематический зачет, собственно контрольная работа;</a:t>
            </a:r>
          </a:p>
          <a:p>
            <a:pPr lvl="0"/>
            <a:r>
              <a:rPr lang="ru-RU" sz="4900" dirty="0" smtClean="0">
                <a:latin typeface="Times New Roman" pitchFamily="18" charset="0"/>
                <a:cs typeface="Times New Roman" pitchFamily="18" charset="0"/>
              </a:rPr>
              <a:t>комбинированное </a:t>
            </a:r>
            <a:r>
              <a:rPr lang="ru-RU" sz="4900" dirty="0" smtClean="0">
                <a:latin typeface="Times New Roman" pitchFamily="18" charset="0"/>
                <a:cs typeface="Times New Roman" pitchFamily="18" charset="0"/>
              </a:rPr>
              <a:t>задание.</a:t>
            </a:r>
          </a:p>
          <a:p>
            <a:pPr lvl="0"/>
            <a:r>
              <a:rPr lang="ru-RU" sz="4900" dirty="0" smtClean="0">
                <a:latin typeface="Times New Roman" pitchFamily="18" charset="0"/>
                <a:cs typeface="Times New Roman" pitchFamily="18" charset="0"/>
              </a:rPr>
              <a:t>Проверочные </a:t>
            </a:r>
            <a:r>
              <a:rPr lang="ru-RU" sz="4900" dirty="0" smtClean="0">
                <a:latin typeface="Times New Roman" pitchFamily="18" charset="0"/>
                <a:cs typeface="Times New Roman" pitchFamily="18" charset="0"/>
              </a:rPr>
              <a:t>работы, комплексные </a:t>
            </a:r>
            <a:r>
              <a:rPr lang="ru-RU" sz="4900" dirty="0" smtClean="0">
                <a:latin typeface="Times New Roman" pitchFamily="18" charset="0"/>
                <a:cs typeface="Times New Roman" pitchFamily="18" charset="0"/>
              </a:rPr>
              <a:t>работы;</a:t>
            </a:r>
          </a:p>
          <a:p>
            <a:pPr lvl="0"/>
            <a:r>
              <a:rPr lang="ru-RU" sz="4900" dirty="0" smtClean="0">
                <a:latin typeface="Times New Roman" pitchFamily="18" charset="0"/>
                <a:cs typeface="Times New Roman" pitchFamily="18" charset="0"/>
              </a:rPr>
              <a:t>сочинения</a:t>
            </a:r>
            <a:r>
              <a:rPr lang="ru-RU" sz="4900" dirty="0" smtClean="0">
                <a:latin typeface="Times New Roman" pitchFamily="18" charset="0"/>
                <a:cs typeface="Times New Roman" pitchFamily="18" charset="0"/>
              </a:rPr>
              <a:t>, изложения, диктанты (могут содержать творческие задания</a:t>
            </a:r>
            <a:r>
              <a:rPr lang="ru-RU" sz="4900" dirty="0" smtClean="0">
                <a:latin typeface="Times New Roman" pitchFamily="18" charset="0"/>
                <a:cs typeface="Times New Roman" pitchFamily="18" charset="0"/>
              </a:rPr>
              <a:t>);</a:t>
            </a:r>
          </a:p>
          <a:p>
            <a:pPr lvl="0"/>
            <a:r>
              <a:rPr lang="ru-RU" sz="4900" dirty="0" smtClean="0">
                <a:latin typeface="Times New Roman" pitchFamily="18" charset="0"/>
                <a:cs typeface="Times New Roman" pitchFamily="18" charset="0"/>
              </a:rPr>
              <a:t>практические </a:t>
            </a:r>
            <a:r>
              <a:rPr lang="ru-RU" sz="4900" dirty="0" smtClean="0">
                <a:latin typeface="Times New Roman" pitchFamily="18" charset="0"/>
                <a:cs typeface="Times New Roman" pitchFamily="18" charset="0"/>
              </a:rPr>
              <a:t>и лабораторные </a:t>
            </a:r>
            <a:r>
              <a:rPr lang="ru-RU" sz="4900" dirty="0" smtClean="0">
                <a:latin typeface="Times New Roman" pitchFamily="18" charset="0"/>
                <a:cs typeface="Times New Roman" pitchFamily="18" charset="0"/>
              </a:rPr>
              <a:t>работы;</a:t>
            </a:r>
          </a:p>
          <a:p>
            <a:pPr lvl="0"/>
            <a:r>
              <a:rPr lang="ru-RU" sz="4900" dirty="0" smtClean="0">
                <a:latin typeface="Times New Roman" pitchFamily="18" charset="0"/>
                <a:cs typeface="Times New Roman" pitchFamily="18" charset="0"/>
              </a:rPr>
              <a:t>выполнение </a:t>
            </a:r>
            <a:r>
              <a:rPr lang="ru-RU" sz="4900" dirty="0" smtClean="0">
                <a:latin typeface="Times New Roman" pitchFamily="18" charset="0"/>
                <a:cs typeface="Times New Roman" pitchFamily="18" charset="0"/>
              </a:rPr>
              <a:t>контрольных упражнений, нормативов по физической культуре (виду спорта</a:t>
            </a:r>
            <a:r>
              <a:rPr lang="ru-RU" sz="4900" dirty="0" smtClean="0">
                <a:latin typeface="Times New Roman" pitchFamily="18" charset="0"/>
                <a:cs typeface="Times New Roman" pitchFamily="18" charset="0"/>
              </a:rPr>
              <a:t>);</a:t>
            </a:r>
          </a:p>
          <a:p>
            <a:pPr lvl="0"/>
            <a:r>
              <a:rPr lang="ru-RU" sz="4900" dirty="0" smtClean="0">
                <a:latin typeface="Times New Roman" pitchFamily="18" charset="0"/>
                <a:cs typeface="Times New Roman" pitchFamily="18" charset="0"/>
              </a:rPr>
              <a:t>защита </a:t>
            </a:r>
            <a:r>
              <a:rPr lang="ru-RU" sz="4900" dirty="0" smtClean="0">
                <a:latin typeface="Times New Roman" pitchFamily="18" charset="0"/>
                <a:cs typeface="Times New Roman" pitchFamily="18" charset="0"/>
              </a:rPr>
              <a:t>реферата, учебно-исследовательских работ и проектов, творческих </a:t>
            </a:r>
            <a:r>
              <a:rPr lang="ru-RU" sz="4900" dirty="0" smtClean="0">
                <a:latin typeface="Times New Roman" pitchFamily="18" charset="0"/>
                <a:cs typeface="Times New Roman" pitchFamily="18" charset="0"/>
              </a:rPr>
              <a:t>проектов</a:t>
            </a:r>
          </a:p>
          <a:p>
            <a:pPr lvl="0"/>
            <a:r>
              <a:rPr lang="ru-RU" sz="4900" dirty="0" smtClean="0">
                <a:latin typeface="Times New Roman" pitchFamily="18" charset="0"/>
                <a:cs typeface="Times New Roman" pitchFamily="18" charset="0"/>
              </a:rPr>
              <a:t>экспертной </a:t>
            </a:r>
            <a:r>
              <a:rPr lang="ru-RU" sz="4900" dirty="0" smtClean="0">
                <a:latin typeface="Times New Roman" pitchFamily="18" charset="0"/>
                <a:cs typeface="Times New Roman" pitchFamily="18" charset="0"/>
              </a:rPr>
              <a:t>оценки индивидуального или группового проекта </a:t>
            </a:r>
            <a:r>
              <a:rPr lang="ru-RU" sz="4900" dirty="0" smtClean="0">
                <a:latin typeface="Times New Roman" pitchFamily="18" charset="0"/>
                <a:cs typeface="Times New Roman" pitchFamily="18" charset="0"/>
              </a:rPr>
              <a:t>обучающихся</a:t>
            </a:r>
          </a:p>
          <a:p>
            <a:pPr lvl="0"/>
            <a:r>
              <a:rPr lang="ru-RU" sz="4900" dirty="0" smtClean="0">
                <a:latin typeface="Times New Roman" pitchFamily="18" charset="0"/>
                <a:cs typeface="Times New Roman" pitchFamily="18" charset="0"/>
              </a:rPr>
              <a:t>тестирование</a:t>
            </a:r>
            <a:r>
              <a:rPr lang="ru-RU" sz="4900" dirty="0" smtClean="0">
                <a:latin typeface="Times New Roman" pitchFamily="18" charset="0"/>
                <a:cs typeface="Times New Roman" pitchFamily="18" charset="0"/>
              </a:rPr>
              <a:t>,	в	том	числе	с	</a:t>
            </a:r>
            <a:r>
              <a:rPr lang="ru-RU" sz="4900" dirty="0" smtClean="0">
                <a:latin typeface="Times New Roman" pitchFamily="18" charset="0"/>
                <a:cs typeface="Times New Roman" pitchFamily="18" charset="0"/>
              </a:rPr>
              <a:t>использованием контрольно-измерительных</a:t>
            </a:r>
            <a:r>
              <a:rPr lang="ru-RU" sz="4900" dirty="0" smtClean="0">
                <a:latin typeface="Times New Roman" pitchFamily="18" charset="0"/>
                <a:cs typeface="Times New Roman" pitchFamily="18" charset="0"/>
              </a:rPr>
              <a:t>	материалов, информационно-коммуникационных технологий;</a:t>
            </a:r>
          </a:p>
          <a:p>
            <a:r>
              <a:rPr lang="ru-RU" sz="4900" dirty="0" smtClean="0">
                <a:latin typeface="Times New Roman" pitchFamily="18" charset="0"/>
                <a:cs typeface="Times New Roman" pitchFamily="18" charset="0"/>
              </a:rPr>
              <a:t>само- и </a:t>
            </a:r>
            <a:r>
              <a:rPr lang="ru-RU" sz="4900" dirty="0" err="1" smtClean="0">
                <a:latin typeface="Times New Roman" pitchFamily="18" charset="0"/>
                <a:cs typeface="Times New Roman" pitchFamily="18" charset="0"/>
              </a:rPr>
              <a:t>взаимооценка</a:t>
            </a:r>
            <a:r>
              <a:rPr lang="ru-RU" sz="4900" dirty="0" smtClean="0">
                <a:latin typeface="Times New Roman" pitchFamily="18" charset="0"/>
                <a:cs typeface="Times New Roman" pitchFamily="18" charset="0"/>
              </a:rPr>
              <a:t>, рефлексия, листы продвижения и другие формы.</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880716"/>
          </a:xfrm>
        </p:spPr>
        <p:txBody>
          <a:bodyPr>
            <a:noAutofit/>
          </a:bodyPr>
          <a:lstStyle/>
          <a:p>
            <a:pPr marL="0" indent="0">
              <a:buNone/>
            </a:pPr>
            <a:r>
              <a:rPr lang="ru-RU" sz="2400" b="1" dirty="0" smtClean="0">
                <a:solidFill>
                  <a:srgbClr val="FF0000"/>
                </a:solidFill>
                <a:latin typeface="Times New Roman" pitchFamily="18" charset="0"/>
                <a:cs typeface="Times New Roman" pitchFamily="18" charset="0"/>
              </a:rPr>
              <a:t>Отметки за четверть(полугодие) по каждому учебному </a:t>
            </a:r>
            <a:r>
              <a:rPr lang="ru-RU" sz="2400" dirty="0" smtClean="0">
                <a:latin typeface="Times New Roman" pitchFamily="18" charset="0"/>
                <a:cs typeface="Times New Roman" pitchFamily="18" charset="0"/>
              </a:rPr>
              <a:t>предмету, курсу, дисциплине(модулю) и иным видам учебной деятельности, предусмотренным учебным планом, определяются как среднее арифметическое текущего контроля успеваемости, включая четвертную письменную работу, и выставляются всем обучающимся школы в журнал успеваемости целыми числами в соответствии с правилами математического округления. Если в результате математического округления получается 2,5…; 3,5…; 4,5…, то при выставлении четвертной (полугодовой) отметки учитываются результаты проверочных работ, письменных контрольных работ, зачётов, сочинений, изложений, диктантов, тестовых работ, в том числе с использованием контрольно-измерительных материалов, выполнение контрольных упражнений, нормативов по физической культур</a:t>
            </a:r>
            <a:endParaRPr lang="ru-RU" sz="2400" dirty="0">
              <a:latin typeface="Times New Roman" pitchFamily="18" charset="0"/>
              <a:cs typeface="Times New Roman" pitchFamily="18" charset="0"/>
            </a:endParaRPr>
          </a:p>
        </p:txBody>
      </p:sp>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l="56849" b="92681"/>
          <a:stretch/>
        </p:blipFill>
        <p:spPr bwMode="auto">
          <a:xfrm rot="5400000">
            <a:off x="5423614" y="3218723"/>
            <a:ext cx="6939108" cy="50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0"/>
            <a:ext cx="9144001" cy="11967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199" y="137319"/>
            <a:ext cx="8229600" cy="922114"/>
          </a:xfrm>
        </p:spPr>
        <p:txBody>
          <a:bodyPr>
            <a:normAutofit fontScale="90000"/>
          </a:bodyPr>
          <a:lstStyle/>
          <a:p>
            <a:r>
              <a:rPr lang="ru-RU" b="1" dirty="0" smtClean="0"/>
              <a:t/>
            </a:r>
            <a:br>
              <a:rPr lang="ru-RU" b="1" dirty="0" smtClean="0"/>
            </a:br>
            <a:r>
              <a:rPr lang="ru-RU" sz="2700" b="1" dirty="0" smtClean="0">
                <a:solidFill>
                  <a:srgbClr val="FF0000"/>
                </a:solidFill>
                <a:latin typeface="Times New Roman" pitchFamily="18" charset="0"/>
                <a:cs typeface="Times New Roman" pitchFamily="18" charset="0"/>
              </a:rPr>
              <a:t>Промежуточная аттестация (выполнение итоговой работы в конце учебного года)</a:t>
            </a: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232644"/>
          </a:xfrm>
        </p:spPr>
        <p:txBody>
          <a:bodyPr>
            <a:noAutofit/>
          </a:bodyPr>
          <a:lstStyle/>
          <a:p>
            <a:pPr>
              <a:spcBef>
                <a:spcPts val="0"/>
              </a:spcBef>
              <a:buNone/>
            </a:pPr>
            <a:r>
              <a:rPr lang="ru-RU" sz="1600" dirty="0" smtClean="0">
                <a:latin typeface="Times New Roman" pitchFamily="18" charset="0"/>
                <a:cs typeface="Times New Roman" pitchFamily="18" charset="0"/>
              </a:rPr>
              <a:t>в </a:t>
            </a:r>
            <a:r>
              <a:rPr lang="ru-RU" sz="1800" dirty="0" smtClean="0">
                <a:latin typeface="Times New Roman" pitchFamily="18" charset="0"/>
                <a:cs typeface="Times New Roman" pitchFamily="18" charset="0"/>
              </a:rPr>
              <a:t>форме:</a:t>
            </a:r>
          </a:p>
          <a:p>
            <a:pPr>
              <a:spcBef>
                <a:spcPts val="0"/>
              </a:spcBef>
            </a:pPr>
            <a:r>
              <a:rPr lang="ru-RU" sz="1800" dirty="0" smtClean="0">
                <a:latin typeface="Times New Roman" pitchFamily="18" charset="0"/>
                <a:cs typeface="Times New Roman" pitchFamily="18" charset="0"/>
              </a:rPr>
              <a:t>экзамен</a:t>
            </a:r>
            <a:r>
              <a:rPr lang="ru-RU" sz="1800" dirty="0" smtClean="0">
                <a:latin typeface="Times New Roman" pitchFamily="18" charset="0"/>
                <a:cs typeface="Times New Roman" pitchFamily="18" charset="0"/>
              </a:rPr>
              <a:t>;</a:t>
            </a:r>
          </a:p>
          <a:p>
            <a:pPr>
              <a:spcBef>
                <a:spcPts val="0"/>
              </a:spcBef>
            </a:pPr>
            <a:r>
              <a:rPr lang="ru-RU" sz="1800" dirty="0" smtClean="0">
                <a:latin typeface="Times New Roman" pitchFamily="18" charset="0"/>
                <a:cs typeface="Times New Roman" pitchFamily="18" charset="0"/>
              </a:rPr>
              <a:t>контрольная </a:t>
            </a:r>
            <a:r>
              <a:rPr lang="ru-RU" sz="1800" dirty="0" smtClean="0">
                <a:latin typeface="Times New Roman" pitchFamily="18" charset="0"/>
                <a:cs typeface="Times New Roman" pitchFamily="18" charset="0"/>
              </a:rPr>
              <a:t>работа, годовая контрольная работа;</a:t>
            </a:r>
          </a:p>
          <a:p>
            <a:pPr>
              <a:spcBef>
                <a:spcPts val="0"/>
              </a:spcBef>
            </a:pPr>
            <a:r>
              <a:rPr lang="ru-RU" sz="1800" dirty="0" smtClean="0">
                <a:latin typeface="Times New Roman" pitchFamily="18" charset="0"/>
                <a:cs typeface="Times New Roman" pitchFamily="18" charset="0"/>
              </a:rPr>
              <a:t>проверочная </a:t>
            </a:r>
            <a:r>
              <a:rPr lang="ru-RU" sz="1800" dirty="0" smtClean="0">
                <a:latin typeface="Times New Roman" pitchFamily="18" charset="0"/>
                <a:cs typeface="Times New Roman" pitchFamily="18" charset="0"/>
              </a:rPr>
              <a:t>работа;</a:t>
            </a:r>
          </a:p>
          <a:p>
            <a:pPr>
              <a:spcBef>
                <a:spcPts val="0"/>
              </a:spcBef>
            </a:pPr>
            <a:r>
              <a:rPr lang="ru-RU" sz="1800" dirty="0" smtClean="0">
                <a:latin typeface="Times New Roman" pitchFamily="18" charset="0"/>
                <a:cs typeface="Times New Roman" pitchFamily="18" charset="0"/>
              </a:rPr>
              <a:t>защита </a:t>
            </a:r>
            <a:r>
              <a:rPr lang="ru-RU" sz="1800" dirty="0" smtClean="0">
                <a:latin typeface="Times New Roman" pitchFamily="18" charset="0"/>
                <a:cs typeface="Times New Roman" pitchFamily="18" charset="0"/>
              </a:rPr>
              <a:t>индивидуального проекта;</a:t>
            </a:r>
          </a:p>
          <a:p>
            <a:pPr>
              <a:spcBef>
                <a:spcPts val="0"/>
              </a:spcBef>
            </a:pPr>
            <a:r>
              <a:rPr lang="ru-RU" sz="1800" dirty="0" smtClean="0">
                <a:latin typeface="Times New Roman" pitchFamily="18" charset="0"/>
                <a:cs typeface="Times New Roman" pitchFamily="18" charset="0"/>
              </a:rPr>
              <a:t>защита </a:t>
            </a:r>
            <a:r>
              <a:rPr lang="ru-RU" sz="1800" dirty="0" smtClean="0">
                <a:latin typeface="Times New Roman" pitchFamily="18" charset="0"/>
                <a:cs typeface="Times New Roman" pitchFamily="18" charset="0"/>
              </a:rPr>
              <a:t>реферата;</a:t>
            </a:r>
          </a:p>
          <a:p>
            <a:pPr>
              <a:spcBef>
                <a:spcPts val="0"/>
              </a:spcBef>
            </a:pPr>
            <a:r>
              <a:rPr lang="ru-RU" sz="1800" dirty="0" smtClean="0">
                <a:latin typeface="Times New Roman" pitchFamily="18" charset="0"/>
                <a:cs typeface="Times New Roman" pitchFamily="18" charset="0"/>
              </a:rPr>
              <a:t>собеседование</a:t>
            </a:r>
            <a:r>
              <a:rPr lang="ru-RU" sz="1800" dirty="0" smtClean="0">
                <a:latin typeface="Times New Roman" pitchFamily="18" charset="0"/>
                <a:cs typeface="Times New Roman" pitchFamily="18" charset="0"/>
              </a:rPr>
              <a:t>;</a:t>
            </a:r>
          </a:p>
          <a:p>
            <a:pPr>
              <a:spcBef>
                <a:spcPts val="0"/>
              </a:spcBef>
            </a:pPr>
            <a:r>
              <a:rPr lang="ru-RU" sz="1800" dirty="0" smtClean="0">
                <a:latin typeface="Times New Roman" pitchFamily="18" charset="0"/>
                <a:cs typeface="Times New Roman" pitchFamily="18" charset="0"/>
              </a:rPr>
              <a:t>тестирование</a:t>
            </a:r>
            <a:r>
              <a:rPr lang="ru-RU" sz="1800" dirty="0" smtClean="0">
                <a:latin typeface="Times New Roman" pitchFamily="18" charset="0"/>
                <a:cs typeface="Times New Roman" pitchFamily="18" charset="0"/>
              </a:rPr>
              <a:t>;</a:t>
            </a:r>
          </a:p>
          <a:p>
            <a:pPr>
              <a:spcBef>
                <a:spcPts val="0"/>
              </a:spcBef>
            </a:pPr>
            <a:r>
              <a:rPr lang="ru-RU" sz="1800" dirty="0" smtClean="0">
                <a:latin typeface="Times New Roman" pitchFamily="18" charset="0"/>
                <a:cs typeface="Times New Roman" pitchFamily="18" charset="0"/>
              </a:rPr>
              <a:t>проверка </a:t>
            </a:r>
            <a:r>
              <a:rPr lang="ru-RU" sz="1800" dirty="0" smtClean="0">
                <a:latin typeface="Times New Roman" pitchFamily="18" charset="0"/>
                <a:cs typeface="Times New Roman" pitchFamily="18" charset="0"/>
              </a:rPr>
              <a:t>техники чтения;</a:t>
            </a:r>
          </a:p>
          <a:p>
            <a:pPr>
              <a:spcBef>
                <a:spcPts val="0"/>
              </a:spcBef>
            </a:pPr>
            <a:r>
              <a:rPr lang="ru-RU" sz="1800" dirty="0" smtClean="0">
                <a:latin typeface="Times New Roman" pitchFamily="18" charset="0"/>
                <a:cs typeface="Times New Roman" pitchFamily="18" charset="0"/>
              </a:rPr>
              <a:t>сдача </a:t>
            </a:r>
            <a:r>
              <a:rPr lang="ru-RU" sz="1800" dirty="0" smtClean="0">
                <a:latin typeface="Times New Roman" pitchFamily="18" charset="0"/>
                <a:cs typeface="Times New Roman" pitchFamily="18" charset="0"/>
              </a:rPr>
              <a:t>нормативов;</a:t>
            </a:r>
          </a:p>
          <a:p>
            <a:pPr>
              <a:spcBef>
                <a:spcPts val="0"/>
              </a:spcBef>
            </a:pPr>
            <a:r>
              <a:rPr lang="ru-RU" sz="1800" dirty="0" smtClean="0">
                <a:latin typeface="Times New Roman" pitchFamily="18" charset="0"/>
                <a:cs typeface="Times New Roman" pitchFamily="18" charset="0"/>
              </a:rPr>
              <a:t>комплексной </a:t>
            </a:r>
            <a:r>
              <a:rPr lang="ru-RU" sz="1800" dirty="0" smtClean="0">
                <a:latin typeface="Times New Roman" pitchFamily="18" charset="0"/>
                <a:cs typeface="Times New Roman" pitchFamily="18" charset="0"/>
              </a:rPr>
              <a:t>контрольной   работы;</a:t>
            </a:r>
          </a:p>
          <a:p>
            <a:pPr lvl="0">
              <a:spcBef>
                <a:spcPts val="0"/>
              </a:spcBef>
            </a:pPr>
            <a:r>
              <a:rPr lang="ru-RU" sz="1800" dirty="0" smtClean="0">
                <a:latin typeface="Times New Roman" pitchFamily="18" charset="0"/>
                <a:cs typeface="Times New Roman" pitchFamily="18" charset="0"/>
              </a:rPr>
              <a:t>годовой контрольной работы;</a:t>
            </a:r>
          </a:p>
          <a:p>
            <a:pPr lvl="0">
              <a:spcBef>
                <a:spcPts val="0"/>
              </a:spcBef>
            </a:pPr>
            <a:r>
              <a:rPr lang="ru-RU" sz="1800" dirty="0" smtClean="0">
                <a:latin typeface="Times New Roman" pitchFamily="18" charset="0"/>
                <a:cs typeface="Times New Roman" pitchFamily="18" charset="0"/>
              </a:rPr>
              <a:t>письменных и устных экзаменов;</a:t>
            </a:r>
          </a:p>
          <a:p>
            <a:pPr lvl="0">
              <a:spcBef>
                <a:spcPts val="0"/>
              </a:spcBef>
            </a:pPr>
            <a:r>
              <a:rPr lang="ru-RU" sz="1800" dirty="0" smtClean="0">
                <a:latin typeface="Times New Roman" pitchFamily="18" charset="0"/>
                <a:cs typeface="Times New Roman" pitchFamily="18" charset="0"/>
              </a:rPr>
              <a:t>тестирования;</a:t>
            </a:r>
          </a:p>
          <a:p>
            <a:pPr lvl="0">
              <a:spcBef>
                <a:spcPts val="0"/>
              </a:spcBef>
            </a:pPr>
            <a:r>
              <a:rPr lang="ru-RU" sz="1800" dirty="0" smtClean="0">
                <a:latin typeface="Times New Roman" pitchFamily="18" charset="0"/>
                <a:cs typeface="Times New Roman" pitchFamily="18" charset="0"/>
              </a:rPr>
              <a:t>защиты индивидуального / группового проекта;</a:t>
            </a:r>
          </a:p>
          <a:p>
            <a:pPr marL="0" lvl="0" indent="0">
              <a:spcBef>
                <a:spcPts val="0"/>
              </a:spcBef>
              <a:buNone/>
            </a:pPr>
            <a:r>
              <a:rPr lang="ru-RU" sz="1800" b="1" dirty="0" smtClean="0">
                <a:solidFill>
                  <a:srgbClr val="FF0000"/>
                </a:solidFill>
                <a:latin typeface="Times New Roman" pitchFamily="18" charset="0"/>
                <a:cs typeface="Times New Roman" pitchFamily="18" charset="0"/>
              </a:rPr>
              <a:t>Средней накопительной</a:t>
            </a:r>
            <a:r>
              <a:rPr lang="ru-RU" sz="1800" b="1" dirty="0">
                <a:solidFill>
                  <a:srgbClr val="FF0000"/>
                </a:solidFill>
                <a:latin typeface="Times New Roman" pitchFamily="18" charset="0"/>
                <a:cs typeface="Times New Roman" pitchFamily="18" charset="0"/>
              </a:rPr>
              <a:t> </a:t>
            </a:r>
            <a:r>
              <a:rPr lang="ru-RU" sz="1800" b="1" dirty="0" smtClean="0">
                <a:solidFill>
                  <a:srgbClr val="FF0000"/>
                </a:solidFill>
                <a:latin typeface="Times New Roman" pitchFamily="18" charset="0"/>
                <a:cs typeface="Times New Roman" pitchFamily="18" charset="0"/>
              </a:rPr>
              <a:t>отметки</a:t>
            </a:r>
            <a:r>
              <a:rPr lang="ru-RU" sz="1800" b="1" dirty="0">
                <a:solidFill>
                  <a:srgbClr val="FF0000"/>
                </a:solidFill>
                <a:latin typeface="Times New Roman" pitchFamily="18" charset="0"/>
                <a:cs typeface="Times New Roman" pitchFamily="18" charset="0"/>
              </a:rPr>
              <a:t> </a:t>
            </a:r>
            <a:r>
              <a:rPr lang="ru-RU" sz="1800" b="1" dirty="0" smtClean="0">
                <a:solidFill>
                  <a:srgbClr val="FF0000"/>
                </a:solidFill>
                <a:latin typeface="Times New Roman" pitchFamily="18" charset="0"/>
                <a:cs typeface="Times New Roman" pitchFamily="18" charset="0"/>
              </a:rPr>
              <a:t>(СНО) как среднее</a:t>
            </a:r>
            <a:r>
              <a:rPr lang="ru-RU" sz="1800" b="1" dirty="0">
                <a:solidFill>
                  <a:srgbClr val="FF0000"/>
                </a:solidFill>
                <a:latin typeface="Times New Roman" pitchFamily="18" charset="0"/>
                <a:cs typeface="Times New Roman" pitchFamily="18" charset="0"/>
              </a:rPr>
              <a:t> </a:t>
            </a:r>
            <a:r>
              <a:rPr lang="ru-RU" sz="1800" b="1" dirty="0" smtClean="0">
                <a:solidFill>
                  <a:srgbClr val="FF0000"/>
                </a:solidFill>
                <a:latin typeface="Times New Roman" pitchFamily="18" charset="0"/>
                <a:cs typeface="Times New Roman" pitchFamily="18" charset="0"/>
              </a:rPr>
              <a:t>арифметическое</a:t>
            </a:r>
            <a:endParaRPr lang="ru-RU" sz="1800" b="1" dirty="0" smtClean="0">
              <a:solidFill>
                <a:srgbClr val="FF0000"/>
              </a:solidFill>
              <a:latin typeface="Times New Roman" pitchFamily="18" charset="0"/>
              <a:cs typeface="Times New Roman" pitchFamily="18" charset="0"/>
            </a:endParaRPr>
          </a:p>
          <a:p>
            <a:pPr lvl="0">
              <a:spcBef>
                <a:spcPts val="0"/>
              </a:spcBef>
            </a:pPr>
            <a:r>
              <a:rPr lang="ru-RU" sz="1800" dirty="0" smtClean="0">
                <a:latin typeface="Times New Roman" pitchFamily="18" charset="0"/>
                <a:cs typeface="Times New Roman" pitchFamily="18" charset="0"/>
              </a:rPr>
              <a:t> средних баллов за четверти/полугодия;</a:t>
            </a:r>
          </a:p>
          <a:p>
            <a:pPr>
              <a:spcBef>
                <a:spcPts val="0"/>
              </a:spcBef>
            </a:pPr>
            <a:r>
              <a:rPr lang="ru-RU" sz="1800" dirty="0" smtClean="0">
                <a:latin typeface="Times New Roman" pitchFamily="18" charset="0"/>
                <a:cs typeface="Times New Roman" pitchFamily="18" charset="0"/>
              </a:rPr>
              <a:t>других форм ,принятых педагогическим  советом и утвержденных приказом по школе.</a:t>
            </a:r>
          </a:p>
          <a:p>
            <a:pPr marL="0" indent="0">
              <a:buNone/>
            </a:pP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197493"/>
          </a:xfrm>
        </p:spPr>
        <p:txBody>
          <a:bodyPr/>
          <a:lstStyle/>
          <a:p>
            <a:pPr marL="0" indent="0">
              <a:buNone/>
            </a:pPr>
            <a:r>
              <a:rPr lang="ru-RU" dirty="0" smtClean="0">
                <a:latin typeface="Times New Roman" pitchFamily="18" charset="0"/>
                <a:cs typeface="Times New Roman" pitchFamily="18" charset="0"/>
              </a:rPr>
              <a:t>Если в результате математического округления получается 2,5…; 3,5…; 4,5…, то при выставлении четвертной (полугодовой) отметки учитываются результаты проверочных работ, письменных контрольных работ, зачётов, сочинений, изложений, диктантов, тестовых работ, в том числе с использованием контрольно-измерительных материалов.</a:t>
            </a:r>
          </a:p>
          <a:p>
            <a:pPr>
              <a:buNone/>
            </a:pPr>
            <a:endParaRPr lang="ru-RU" dirty="0"/>
          </a:p>
        </p:txBody>
      </p:sp>
      <p:sp>
        <p:nvSpPr>
          <p:cNvPr id="21505" name="Rectangle 1"/>
          <p:cNvSpPr>
            <a:spLocks noGrp="1" noChangeArrowheads="1"/>
          </p:cNvSpPr>
          <p:nvPr>
            <p:ph type="title"/>
          </p:nvPr>
        </p:nvSpPr>
        <p:spPr bwMode="auto">
          <a:xfrm>
            <a:off x="1428728" y="357166"/>
            <a:ext cx="68778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Расчет отметок за четверть и год</a:t>
            </a:r>
            <a:endParaRPr kumimoji="0" lang="ru-RU" sz="2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l="56849" b="92681"/>
          <a:stretch/>
        </p:blipFill>
        <p:spPr bwMode="auto">
          <a:xfrm rot="5400000">
            <a:off x="5423614" y="3218723"/>
            <a:ext cx="6939108" cy="50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003232" cy="5411807"/>
          </a:xfrm>
        </p:spPr>
        <p:txBody>
          <a:bodyPr>
            <a:normAutofit fontScale="85000" lnSpcReduction="20000"/>
          </a:bodyPr>
          <a:lstStyle/>
          <a:p>
            <a:pPr marL="0" indent="0">
              <a:buNone/>
            </a:pPr>
            <a:r>
              <a:rPr lang="ru-RU" dirty="0" smtClean="0">
                <a:latin typeface="Times New Roman" pitchFamily="18" charset="0"/>
                <a:cs typeface="Times New Roman" pitchFamily="18" charset="0"/>
              </a:rPr>
              <a:t>В конце учебного года выставляются годовые отметки по всем предметам учебного плана.  </a:t>
            </a:r>
            <a:endParaRPr lang="ru-RU" dirty="0" smtClean="0">
              <a:latin typeface="Times New Roman" pitchFamily="18" charset="0"/>
              <a:cs typeface="Times New Roman" pitchFamily="18" charset="0"/>
            </a:endParaRPr>
          </a:p>
          <a:p>
            <a:pPr marL="0" indent="0">
              <a:buNone/>
            </a:pPr>
            <a:r>
              <a:rPr lang="ru-RU" b="1" dirty="0" smtClean="0">
                <a:solidFill>
                  <a:srgbClr val="FF0000"/>
                </a:solidFill>
                <a:latin typeface="Times New Roman" pitchFamily="18" charset="0"/>
                <a:cs typeface="Times New Roman" pitchFamily="18" charset="0"/>
              </a:rPr>
              <a:t>Годовая  </a:t>
            </a:r>
            <a:r>
              <a:rPr lang="ru-RU" b="1" dirty="0" smtClean="0">
                <a:solidFill>
                  <a:srgbClr val="FF0000"/>
                </a:solidFill>
                <a:latin typeface="Times New Roman" pitchFamily="18" charset="0"/>
                <a:cs typeface="Times New Roman" pitchFamily="18" charset="0"/>
              </a:rPr>
              <a:t>отметка </a:t>
            </a:r>
            <a:r>
              <a:rPr lang="ru-RU" dirty="0" smtClean="0">
                <a:latin typeface="Times New Roman" pitchFamily="18" charset="0"/>
                <a:cs typeface="Times New Roman" pitchFamily="18" charset="0"/>
              </a:rPr>
              <a:t>выставляется на основании четвертных отметок или отметок за I, II полугодие и отметки за промежуточную аттестацию как среднее арифметическое в соответствии с правилами математического округления. </a:t>
            </a: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этом случае отметка за промежуточную аттестацию должна быть   не ниже "3". Если промежуточная аттестация в форме НСО – накопительная система оценивания за четверти/полугодия, то в этом случае годовая отметка по предмету выставляется как среднее арифметическое по четвертям/полугодиям в соответствии с правилами математического округления.        </a:t>
            </a:r>
          </a:p>
          <a:p>
            <a:endParaRPr lang="ru-RU" dirty="0" smtClean="0"/>
          </a:p>
        </p:txBody>
      </p:sp>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l="56849" b="92681"/>
          <a:stretch/>
        </p:blipFill>
        <p:spPr bwMode="auto">
          <a:xfrm rot="5400000">
            <a:off x="5423614" y="3218723"/>
            <a:ext cx="6939108" cy="50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2"/>
            <a:ext cx="9144001" cy="685444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pPr marL="0" indent="0">
              <a:buNone/>
            </a:pPr>
            <a:r>
              <a:rPr lang="ru-RU" dirty="0" smtClean="0"/>
              <a:t>           </a:t>
            </a:r>
            <a:r>
              <a:rPr lang="ru-RU" b="1" i="1" dirty="0" smtClean="0">
                <a:solidFill>
                  <a:srgbClr val="FF0000"/>
                </a:solidFill>
                <a:latin typeface="Times New Roman" pitchFamily="18" charset="0"/>
                <a:cs typeface="Times New Roman" pitchFamily="18" charset="0"/>
              </a:rPr>
              <a:t>Благодарю за терпение и внимание.</a:t>
            </a:r>
          </a:p>
          <a:p>
            <a:pPr marL="0" indent="0">
              <a:buNone/>
            </a:pPr>
            <a:r>
              <a:rPr lang="ru-RU" b="1" i="1" dirty="0" smtClean="0">
                <a:solidFill>
                  <a:srgbClr val="FF0000"/>
                </a:solidFill>
                <a:latin typeface="Times New Roman" pitchFamily="18" charset="0"/>
                <a:cs typeface="Times New Roman" pitchFamily="18" charset="0"/>
              </a:rPr>
              <a:t>           </a:t>
            </a:r>
          </a:p>
          <a:p>
            <a:pPr marL="0" indent="0">
              <a:buNone/>
            </a:pPr>
            <a:r>
              <a:rPr lang="ru-RU" b="1" i="1" dirty="0">
                <a:solidFill>
                  <a:srgbClr val="FF0000"/>
                </a:solidFill>
                <a:latin typeface="Times New Roman" pitchFamily="18" charset="0"/>
                <a:cs typeface="Times New Roman" pitchFamily="18" charset="0"/>
              </a:rPr>
              <a:t> </a:t>
            </a:r>
            <a:r>
              <a:rPr lang="ru-RU" b="1" i="1" dirty="0" smtClean="0">
                <a:solidFill>
                  <a:srgbClr val="FF0000"/>
                </a:solidFill>
                <a:latin typeface="Times New Roman" pitchFamily="18" charset="0"/>
                <a:cs typeface="Times New Roman" pitchFamily="18" charset="0"/>
              </a:rPr>
              <a:t>          Здоровья всем и творческих успехов!</a:t>
            </a:r>
            <a:endParaRPr lang="ru-RU"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950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12536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562074"/>
          </a:xfrm>
        </p:spPr>
        <p:txBody>
          <a:bodyPr>
            <a:noAutofit/>
          </a:bodyPr>
          <a:lstStyle/>
          <a:p>
            <a:r>
              <a:rPr lang="ru-RU" sz="3600" dirty="0" smtClean="0">
                <a:solidFill>
                  <a:srgbClr val="FF0000"/>
                </a:solidFill>
                <a:latin typeface="Times New Roman" pitchFamily="18" charset="0"/>
                <a:cs typeface="Times New Roman" pitchFamily="18" charset="0"/>
              </a:rPr>
              <a:t>Виды контроля</a:t>
            </a:r>
            <a:endParaRPr lang="ru-RU" sz="36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67544" y="1124744"/>
            <a:ext cx="8435280" cy="5472608"/>
          </a:xfrm>
        </p:spPr>
        <p:txBody>
          <a:bodyPr>
            <a:noAutofit/>
          </a:bodyPr>
          <a:lstStyle/>
          <a:p>
            <a:pPr marL="0" indent="0">
              <a:spcBef>
                <a:spcPts val="0"/>
              </a:spcBef>
              <a:buNone/>
            </a:pPr>
            <a:r>
              <a:rPr lang="ru-RU" sz="1900" dirty="0">
                <a:solidFill>
                  <a:srgbClr val="FF0000"/>
                </a:solidFill>
                <a:latin typeface="Times New Roman" pitchFamily="18" charset="0"/>
                <a:cs typeface="Times New Roman" pitchFamily="18" charset="0"/>
              </a:rPr>
              <a:t>Текущий контроль </a:t>
            </a:r>
            <a:r>
              <a:rPr lang="ru-RU" sz="1900" dirty="0">
                <a:latin typeface="Times New Roman" pitchFamily="18" charset="0"/>
                <a:cs typeface="Times New Roman" pitchFamily="18" charset="0"/>
              </a:rPr>
              <a:t>– наиболее оперативная, гибкая проверка. Обычно он сопутствует процессу становления умений и навыков. Его основная цель-анализ хода формирования знаний, умений. В данный период школьник имеет право на ошибку, на подробный совместный с учителем учебных действий. Поэтому здесь нецелесообразно спешить применять цифровую оценку – отметку.</a:t>
            </a:r>
          </a:p>
          <a:p>
            <a:pPr marL="0" indent="0">
              <a:spcBef>
                <a:spcPts val="0"/>
              </a:spcBef>
              <a:buNone/>
            </a:pPr>
            <a:r>
              <a:rPr lang="ru-RU" sz="1900" dirty="0">
                <a:solidFill>
                  <a:srgbClr val="FF0000"/>
                </a:solidFill>
                <a:latin typeface="Times New Roman" pitchFamily="18" charset="0"/>
                <a:cs typeface="Times New Roman" pitchFamily="18" charset="0"/>
              </a:rPr>
              <a:t>Тематический контроль </a:t>
            </a:r>
            <a:r>
              <a:rPr lang="ru-RU" sz="1900" dirty="0">
                <a:latin typeface="Times New Roman" pitchFamily="18" charset="0"/>
                <a:cs typeface="Times New Roman" pitchFamily="18" charset="0"/>
              </a:rPr>
              <a:t>– это проверка усвоения материала по каждой крупной теме курса, а оценка фиксирует результат.</a:t>
            </a:r>
          </a:p>
          <a:p>
            <a:pPr marL="0" indent="0">
              <a:spcBef>
                <a:spcPts val="0"/>
              </a:spcBef>
              <a:buNone/>
            </a:pPr>
            <a:r>
              <a:rPr lang="ru-RU" sz="1900" dirty="0">
                <a:latin typeface="Times New Roman" pitchFamily="18" charset="0"/>
                <a:cs typeface="Times New Roman" pitchFamily="18" charset="0"/>
              </a:rPr>
              <a:t>Специфика контроля:</a:t>
            </a:r>
          </a:p>
          <a:p>
            <a:pPr marL="0" indent="0">
              <a:spcBef>
                <a:spcPts val="0"/>
              </a:spcBef>
              <a:buNone/>
            </a:pPr>
            <a:r>
              <a:rPr lang="ru-RU" sz="1900" dirty="0" smtClean="0">
                <a:latin typeface="Times New Roman" pitchFamily="18" charset="0"/>
                <a:cs typeface="Times New Roman" pitchFamily="18" charset="0"/>
              </a:rPr>
              <a:t>1. у </a:t>
            </a:r>
            <a:r>
              <a:rPr lang="ru-RU" sz="1900" dirty="0">
                <a:latin typeface="Times New Roman" pitchFamily="18" charset="0"/>
                <a:cs typeface="Times New Roman" pitchFamily="18" charset="0"/>
              </a:rPr>
              <a:t>ученика есть возможность пересдать, исправить полученную отметку;</a:t>
            </a:r>
          </a:p>
          <a:p>
            <a:pPr marL="0" indent="0">
              <a:spcBef>
                <a:spcPts val="0"/>
              </a:spcBef>
              <a:buNone/>
            </a:pPr>
            <a:r>
              <a:rPr lang="ru-RU" sz="1900" dirty="0" smtClean="0">
                <a:latin typeface="Times New Roman" pitchFamily="18" charset="0"/>
                <a:cs typeface="Times New Roman" pitchFamily="18" charset="0"/>
              </a:rPr>
              <a:t>2. при </a:t>
            </a:r>
            <a:r>
              <a:rPr lang="ru-RU" sz="1900" dirty="0">
                <a:latin typeface="Times New Roman" pitchFamily="18" charset="0"/>
                <a:cs typeface="Times New Roman" pitchFamily="18" charset="0"/>
              </a:rPr>
              <a:t>выставлении окончательной отметки учитель ориентируется не на средний балл, а на итоговую отметку по теме;</a:t>
            </a:r>
          </a:p>
          <a:p>
            <a:pPr marL="0" indent="0">
              <a:spcBef>
                <a:spcPts val="0"/>
              </a:spcBef>
              <a:buNone/>
            </a:pPr>
            <a:r>
              <a:rPr lang="ru-RU" sz="1900" dirty="0" smtClean="0">
                <a:latin typeface="Times New Roman" pitchFamily="18" charset="0"/>
                <a:cs typeface="Times New Roman" pitchFamily="18" charset="0"/>
              </a:rPr>
              <a:t>3.  ученик </a:t>
            </a:r>
            <a:r>
              <a:rPr lang="ru-RU" sz="1900" dirty="0">
                <a:latin typeface="Times New Roman" pitchFamily="18" charset="0"/>
                <a:cs typeface="Times New Roman" pitchFamily="18" charset="0"/>
              </a:rPr>
              <a:t>имеет возможность получения более высокой оценки своих знаний. Уточнение и углубление знаний становится мотивированным действием ученика.</a:t>
            </a:r>
          </a:p>
          <a:p>
            <a:pPr marL="0" indent="0">
              <a:spcBef>
                <a:spcPts val="0"/>
              </a:spcBef>
              <a:buNone/>
            </a:pPr>
            <a:r>
              <a:rPr lang="ru-RU" sz="1900" dirty="0">
                <a:solidFill>
                  <a:srgbClr val="FF0000"/>
                </a:solidFill>
                <a:latin typeface="Times New Roman" pitchFamily="18" charset="0"/>
                <a:cs typeface="Times New Roman" pitchFamily="18" charset="0"/>
              </a:rPr>
              <a:t>Итоговый контроль </a:t>
            </a:r>
            <a:r>
              <a:rPr lang="ru-RU" sz="1900" dirty="0">
                <a:latin typeface="Times New Roman" pitchFamily="18" charset="0"/>
                <a:cs typeface="Times New Roman" pitchFamily="18" charset="0"/>
              </a:rPr>
              <a:t>проводится как оценка результатов обучения за определенный, достаточно большой промежуток времени. При выставлении переводных отметок (в следующую четверть, в следующий класс) отдается предпочтение более высоким.</a:t>
            </a:r>
          </a:p>
          <a:p>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69224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199" y="529729"/>
            <a:ext cx="8229600" cy="706090"/>
          </a:xfrm>
        </p:spPr>
        <p:txBody>
          <a:bodyPr>
            <a:normAutofit/>
          </a:bodyPr>
          <a:lstStyle/>
          <a:p>
            <a:r>
              <a:rPr lang="ru-RU" sz="3600" dirty="0" smtClean="0">
                <a:solidFill>
                  <a:srgbClr val="FF0000"/>
                </a:solidFill>
                <a:latin typeface="Times New Roman" pitchFamily="18" charset="0"/>
                <a:cs typeface="Times New Roman" pitchFamily="18" charset="0"/>
              </a:rPr>
              <a:t>Оценка </a:t>
            </a:r>
            <a:r>
              <a:rPr lang="ru-RU" sz="3600" dirty="0">
                <a:solidFill>
                  <a:srgbClr val="FF0000"/>
                </a:solidFill>
                <a:latin typeface="Times New Roman" pitchFamily="18" charset="0"/>
                <a:cs typeface="Times New Roman" pitchFamily="18" charset="0"/>
              </a:rPr>
              <a:t>должна показать:</a:t>
            </a:r>
          </a:p>
        </p:txBody>
      </p:sp>
      <p:sp>
        <p:nvSpPr>
          <p:cNvPr id="3" name="Объект 2"/>
          <p:cNvSpPr>
            <a:spLocks noGrp="1"/>
          </p:cNvSpPr>
          <p:nvPr>
            <p:ph idx="1"/>
          </p:nvPr>
        </p:nvSpPr>
        <p:spPr>
          <a:xfrm>
            <a:off x="457199" y="1916832"/>
            <a:ext cx="8229600" cy="4954244"/>
          </a:xfrm>
        </p:spPr>
        <p:txBody>
          <a:bodyPr>
            <a:normAutofit fontScale="77500" lnSpcReduction="20000"/>
          </a:bodyPr>
          <a:lstStyle/>
          <a:p>
            <a:pPr marL="0" indent="0">
              <a:buNone/>
            </a:pPr>
            <a:r>
              <a:rPr lang="ru-RU" dirty="0" smtClean="0">
                <a:latin typeface="Times New Roman" pitchFamily="18" charset="0"/>
                <a:cs typeface="Times New Roman" pitchFamily="18" charset="0"/>
              </a:rPr>
              <a:t>1. </a:t>
            </a:r>
            <a:r>
              <a:rPr lang="ru-RU" dirty="0" smtClean="0">
                <a:latin typeface="Times New Roman" pitchFamily="18" charset="0"/>
                <a:cs typeface="Times New Roman" pitchFamily="18" charset="0"/>
              </a:rPr>
              <a:t>Качество </a:t>
            </a:r>
            <a:r>
              <a:rPr lang="ru-RU" dirty="0">
                <a:latin typeface="Times New Roman" pitchFamily="18" charset="0"/>
                <a:cs typeface="Times New Roman" pitchFamily="18" charset="0"/>
              </a:rPr>
              <a:t>усвоения предметных знаний, умений, навыков, их соответствие требованиям государственного стандарта;</a:t>
            </a:r>
          </a:p>
          <a:p>
            <a:pPr marL="0" indent="0">
              <a:buNone/>
            </a:pPr>
            <a:r>
              <a:rPr lang="ru-RU" dirty="0" smtClean="0">
                <a:latin typeface="Times New Roman" pitchFamily="18" charset="0"/>
                <a:cs typeface="Times New Roman" pitchFamily="18" charset="0"/>
              </a:rPr>
              <a:t>2. </a:t>
            </a:r>
            <a:r>
              <a:rPr lang="ru-RU" dirty="0" smtClean="0">
                <a:latin typeface="Times New Roman" pitchFamily="18" charset="0"/>
                <a:cs typeface="Times New Roman" pitchFamily="18" charset="0"/>
              </a:rPr>
              <a:t>Степень </a:t>
            </a:r>
            <a:r>
              <a:rPr lang="ru-RU" dirty="0" err="1" smtClean="0">
                <a:latin typeface="Times New Roman" pitchFamily="18" charset="0"/>
                <a:cs typeface="Times New Roman" pitchFamily="18" charset="0"/>
              </a:rPr>
              <a:t>сформированности</a:t>
            </a:r>
            <a:r>
              <a:rPr lang="ru-RU" dirty="0" smtClean="0">
                <a:latin typeface="Times New Roman" pitchFamily="18" charset="0"/>
                <a:cs typeface="Times New Roman" pitchFamily="18" charset="0"/>
              </a:rPr>
              <a:t> учебной </a:t>
            </a:r>
            <a:r>
              <a:rPr lang="ru-RU" dirty="0">
                <a:latin typeface="Times New Roman" pitchFamily="18" charset="0"/>
                <a:cs typeface="Times New Roman" pitchFamily="18" charset="0"/>
              </a:rPr>
              <a:t>деятельности (коммуникативной, читательской и пр.)</a:t>
            </a:r>
          </a:p>
          <a:p>
            <a:pPr marL="0" indent="0">
              <a:buNone/>
            </a:pPr>
            <a:r>
              <a:rPr lang="ru-RU" dirty="0" smtClean="0">
                <a:latin typeface="Times New Roman" pitchFamily="18" charset="0"/>
                <a:cs typeface="Times New Roman" pitchFamily="18" charset="0"/>
              </a:rPr>
              <a:t>3. </a:t>
            </a:r>
            <a:r>
              <a:rPr lang="ru-RU" dirty="0" smtClean="0">
                <a:latin typeface="Times New Roman" pitchFamily="18" charset="0"/>
                <a:cs typeface="Times New Roman" pitchFamily="18" charset="0"/>
              </a:rPr>
              <a:t>Степень </a:t>
            </a:r>
            <a:r>
              <a:rPr lang="ru-RU" dirty="0">
                <a:latin typeface="Times New Roman" pitchFamily="18" charset="0"/>
                <a:cs typeface="Times New Roman" pitchFamily="18" charset="0"/>
              </a:rPr>
              <a:t>развития основных качеств умственной деятельности;</a:t>
            </a:r>
          </a:p>
          <a:p>
            <a:pPr marL="0" indent="0">
              <a:buNone/>
            </a:pPr>
            <a:r>
              <a:rPr lang="ru-RU" dirty="0" smtClean="0">
                <a:latin typeface="Times New Roman" pitchFamily="18" charset="0"/>
                <a:cs typeface="Times New Roman" pitchFamily="18" charset="0"/>
              </a:rPr>
              <a:t>4. </a:t>
            </a:r>
            <a:r>
              <a:rPr lang="ru-RU" dirty="0" smtClean="0">
                <a:latin typeface="Times New Roman" pitchFamily="18" charset="0"/>
                <a:cs typeface="Times New Roman" pitchFamily="18" charset="0"/>
              </a:rPr>
              <a:t>Уровень </a:t>
            </a:r>
            <a:r>
              <a:rPr lang="ru-RU" dirty="0">
                <a:latin typeface="Times New Roman" pitchFamily="18" charset="0"/>
                <a:cs typeface="Times New Roman" pitchFamily="18" charset="0"/>
              </a:rPr>
              <a:t>развития познавательной активности.</a:t>
            </a:r>
          </a:p>
          <a:p>
            <a:pPr marL="0" indent="0">
              <a:buNone/>
            </a:pPr>
            <a:r>
              <a:rPr lang="ru-RU" dirty="0">
                <a:latin typeface="Times New Roman" pitchFamily="18" charset="0"/>
                <a:cs typeface="Times New Roman" pitchFamily="18" charset="0"/>
              </a:rPr>
              <a:t>Первый параметр оценивается отметкой за результат обучения, остальные словесными суждениями.  </a:t>
            </a:r>
          </a:p>
          <a:p>
            <a:pPr marL="0" indent="0">
              <a:buNone/>
            </a:pPr>
            <a:r>
              <a:rPr lang="ru-RU" dirty="0">
                <a:latin typeface="Times New Roman" pitchFamily="18" charset="0"/>
                <a:cs typeface="Times New Roman" pitchFamily="18" charset="0"/>
              </a:rPr>
              <a:t>Не менее важно требование объективности. Необходимо помнить, что оценивается результат деятельности ученика, а не личное отношение учителя к ученику.</a:t>
            </a:r>
          </a:p>
          <a:p>
            <a:endParaRPr lang="ru-RU" dirty="0"/>
          </a:p>
        </p:txBody>
      </p:sp>
    </p:spTree>
    <p:extLst>
      <p:ext uri="{BB962C8B-B14F-4D97-AF65-F5344CB8AC3E}">
        <p14:creationId xmlns:p14="http://schemas.microsoft.com/office/powerpoint/2010/main" val="317243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199" y="1700808"/>
            <a:ext cx="8229600" cy="4857403"/>
          </a:xfrm>
        </p:spPr>
        <p:txBody>
          <a:bodyPr>
            <a:normAutofit fontScale="62500" lnSpcReduction="20000"/>
          </a:bodyPr>
          <a:lstStyle/>
          <a:p>
            <a:pPr marL="0" indent="0">
              <a:buNone/>
            </a:pPr>
            <a:r>
              <a:rPr lang="ru-RU" sz="4000" dirty="0" smtClean="0">
                <a:latin typeface="Times New Roman" pitchFamily="18" charset="0"/>
                <a:cs typeface="Times New Roman" pitchFamily="18" charset="0"/>
              </a:rPr>
              <a:t>Первый </a:t>
            </a:r>
            <a:r>
              <a:rPr lang="ru-RU" sz="4000" dirty="0">
                <a:latin typeface="Times New Roman" pitchFamily="18" charset="0"/>
                <a:cs typeface="Times New Roman" pitchFamily="18" charset="0"/>
              </a:rPr>
              <a:t>параметр оценивается отметкой за результат обучения, остальные словесными суждениями.  </a:t>
            </a:r>
          </a:p>
          <a:p>
            <a:r>
              <a:rPr lang="ru-RU" sz="4000" dirty="0" smtClean="0">
                <a:latin typeface="Times New Roman" pitchFamily="18" charset="0"/>
                <a:cs typeface="Times New Roman" pitchFamily="18" charset="0"/>
              </a:rPr>
              <a:t> Требование </a:t>
            </a:r>
            <a:r>
              <a:rPr lang="ru-RU" sz="4000" dirty="0">
                <a:latin typeface="Times New Roman" pitchFamily="18" charset="0"/>
                <a:cs typeface="Times New Roman" pitchFamily="18" charset="0"/>
              </a:rPr>
              <a:t>объективности. Необходимо помнить, что оценивается результат деятельности ученика, а не личное отношение учителя к ученику.</a:t>
            </a:r>
          </a:p>
          <a:p>
            <a:r>
              <a:rPr lang="ru-RU" sz="4000" dirty="0" smtClean="0">
                <a:latin typeface="Times New Roman" pitchFamily="18" charset="0"/>
                <a:cs typeface="Times New Roman" pitchFamily="18" charset="0"/>
              </a:rPr>
              <a:t> Учить </a:t>
            </a:r>
            <a:r>
              <a:rPr lang="ru-RU" sz="4000" dirty="0">
                <a:latin typeface="Times New Roman" pitchFamily="18" charset="0"/>
                <a:cs typeface="Times New Roman" pitchFamily="18" charset="0"/>
              </a:rPr>
              <a:t>школьников самоконтролю. Это не только сравнение с эталоном, но и поиск ошибок, анализ их причин и определение путей их исправления.  </a:t>
            </a:r>
          </a:p>
          <a:p>
            <a:r>
              <a:rPr lang="ru-RU" sz="4000" dirty="0" smtClean="0">
                <a:latin typeface="Times New Roman" pitchFamily="18" charset="0"/>
                <a:cs typeface="Times New Roman" pitchFamily="18" charset="0"/>
              </a:rPr>
              <a:t> Применять </a:t>
            </a:r>
            <a:r>
              <a:rPr lang="ru-RU" sz="4000" dirty="0">
                <a:latin typeface="Times New Roman" pitchFamily="18" charset="0"/>
                <a:cs typeface="Times New Roman" pitchFamily="18" charset="0"/>
              </a:rPr>
              <a:t>для оценивания цифровой балл (отметку) или оценочное суждение (словесная оценка).</a:t>
            </a:r>
          </a:p>
          <a:p>
            <a:r>
              <a:rPr lang="ru-RU" sz="4000" dirty="0">
                <a:latin typeface="Times New Roman" pitchFamily="18" charset="0"/>
                <a:cs typeface="Times New Roman" pitchFamily="18" charset="0"/>
              </a:rPr>
              <a:t>В целом содержание оценочного акта и механизм его осуществления зависят от установок учителя, от используемой им технологии обучения.</a:t>
            </a:r>
          </a:p>
          <a:p>
            <a:endParaRPr lang="ru-RU" dirty="0">
              <a:latin typeface="Times New Roman" pitchFamily="18" charset="0"/>
              <a:cs typeface="Times New Roman" pitchFamily="18" charset="0"/>
            </a:endParaRPr>
          </a:p>
        </p:txBody>
      </p:sp>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55741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706090"/>
          </a:xfrm>
        </p:spPr>
        <p:txBody>
          <a:bodyPr>
            <a:normAutofit fontScale="90000"/>
          </a:bodyPr>
          <a:lstStyle/>
          <a:p>
            <a:r>
              <a:rPr lang="ru-RU" sz="4000" dirty="0">
                <a:solidFill>
                  <a:srgbClr val="FF0000"/>
                </a:solidFill>
                <a:latin typeface="Times New Roman" pitchFamily="18" charset="0"/>
                <a:cs typeface="Times New Roman" pitchFamily="18" charset="0"/>
              </a:rPr>
              <a:t>Роль </a:t>
            </a:r>
            <a:r>
              <a:rPr lang="ru-RU" sz="4000" dirty="0" smtClean="0">
                <a:solidFill>
                  <a:srgbClr val="FF0000"/>
                </a:solidFill>
                <a:latin typeface="Times New Roman" pitchFamily="18" charset="0"/>
                <a:cs typeface="Times New Roman" pitchFamily="18" charset="0"/>
              </a:rPr>
              <a:t>учителя при </a:t>
            </a:r>
            <a:r>
              <a:rPr lang="ru-RU" sz="4000" dirty="0">
                <a:solidFill>
                  <a:srgbClr val="FF0000"/>
                </a:solidFill>
                <a:latin typeface="Times New Roman" pitchFamily="18" charset="0"/>
                <a:cs typeface="Times New Roman" pitchFamily="18" charset="0"/>
              </a:rPr>
              <a:t>оценивании</a:t>
            </a:r>
            <a:r>
              <a:rPr lang="ru-RU"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6293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850106"/>
          </a:xfrm>
        </p:spPr>
        <p:txBody>
          <a:bodyPr>
            <a:normAutofit/>
          </a:bodyPr>
          <a:lstStyle/>
          <a:p>
            <a:r>
              <a:rPr lang="ru-RU" sz="3600" dirty="0" smtClean="0">
                <a:solidFill>
                  <a:srgbClr val="FF0000"/>
                </a:solidFill>
                <a:latin typeface="Times New Roman" pitchFamily="18" charset="0"/>
                <a:cs typeface="Times New Roman" pitchFamily="18" charset="0"/>
              </a:rPr>
              <a:t>Системно- деятельностный подход</a:t>
            </a:r>
            <a:endParaRPr lang="ru-RU" sz="36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199" y="2060848"/>
            <a:ext cx="8229600" cy="4525963"/>
          </a:xfrm>
        </p:spPr>
        <p:txBody>
          <a:bodyPr/>
          <a:lstStyle/>
          <a:p>
            <a:pPr marL="0" indent="0">
              <a:buNone/>
            </a:pPr>
            <a:r>
              <a:rPr lang="ru-RU" sz="3600" dirty="0">
                <a:latin typeface="Times New Roman" pitchFamily="18" charset="0"/>
                <a:cs typeface="Times New Roman" pitchFamily="18" charset="0"/>
              </a:rPr>
              <a:t>Основные методы реализации системно- </a:t>
            </a:r>
            <a:r>
              <a:rPr lang="ru-RU" sz="3600" dirty="0" err="1">
                <a:latin typeface="Times New Roman" pitchFamily="18" charset="0"/>
                <a:cs typeface="Times New Roman" pitchFamily="18" charset="0"/>
              </a:rPr>
              <a:t>деятельностного</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подхода:</a:t>
            </a:r>
          </a:p>
          <a:p>
            <a:r>
              <a:rPr lang="ru-RU" sz="3600" dirty="0" err="1" smtClean="0">
                <a:latin typeface="Times New Roman" pitchFamily="18" charset="0"/>
                <a:cs typeface="Times New Roman" pitchFamily="18" charset="0"/>
              </a:rPr>
              <a:t>метапредметные</a:t>
            </a:r>
            <a:r>
              <a:rPr lang="ru-RU"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результаты</a:t>
            </a:r>
            <a:endParaRPr lang="ru-RU" sz="3600" dirty="0" smtClean="0">
              <a:latin typeface="Times New Roman" pitchFamily="18" charset="0"/>
              <a:cs typeface="Times New Roman" pitchFamily="18" charset="0"/>
            </a:endParaRPr>
          </a:p>
          <a:p>
            <a:r>
              <a:rPr lang="ru-RU" sz="3600" dirty="0">
                <a:latin typeface="Times New Roman" pitchFamily="18" charset="0"/>
                <a:cs typeface="Times New Roman" pitchFamily="18" charset="0"/>
              </a:rPr>
              <a:t>проектная </a:t>
            </a:r>
            <a:r>
              <a:rPr lang="ru-RU" sz="3600" dirty="0" smtClean="0">
                <a:latin typeface="Times New Roman" pitchFamily="18" charset="0"/>
                <a:cs typeface="Times New Roman" pitchFamily="18" charset="0"/>
              </a:rPr>
              <a:t>деятельность</a:t>
            </a:r>
            <a:endParaRPr lang="ru-RU" sz="3600" dirty="0">
              <a:latin typeface="Times New Roman" pitchFamily="18" charset="0"/>
              <a:cs typeface="Times New Roman" pitchFamily="18" charset="0"/>
            </a:endParaRPr>
          </a:p>
          <a:p>
            <a:pPr marL="0" indent="0">
              <a:buNone/>
            </a:pPr>
            <a:r>
              <a:rPr lang="ru-RU" b="1" dirty="0"/>
              <a:t> </a:t>
            </a:r>
            <a:endParaRPr lang="ru-RU" dirty="0"/>
          </a:p>
          <a:p>
            <a:endParaRPr lang="ru-RU" dirty="0"/>
          </a:p>
        </p:txBody>
      </p:sp>
    </p:spTree>
    <p:extLst>
      <p:ext uri="{BB962C8B-B14F-4D97-AF65-F5344CB8AC3E}">
        <p14:creationId xmlns:p14="http://schemas.microsoft.com/office/powerpoint/2010/main" val="127434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dirty="0" smtClean="0">
                <a:solidFill>
                  <a:srgbClr val="FF0000"/>
                </a:solidFill>
              </a:rPr>
              <a:t> </a:t>
            </a:r>
            <a:r>
              <a:rPr lang="ru-RU" dirty="0" smtClean="0">
                <a:solidFill>
                  <a:srgbClr val="FF0000"/>
                </a:solidFill>
                <a:latin typeface="Times New Roman" pitchFamily="18" charset="0"/>
                <a:cs typeface="Times New Roman" pitchFamily="18" charset="0"/>
              </a:rPr>
              <a:t>П. 18.18. ФОП ООО</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916832"/>
            <a:ext cx="8229600" cy="4209331"/>
          </a:xfrm>
        </p:spPr>
        <p:txBody>
          <a:bodyPr>
            <a:normAutofit/>
          </a:bodyPr>
          <a:lstStyle/>
          <a:p>
            <a:pPr marL="0" indent="0" algn="ctr">
              <a:buNone/>
            </a:pPr>
            <a:r>
              <a:rPr lang="ru-RU" sz="4000" dirty="0">
                <a:latin typeface="Times New Roman" pitchFamily="18" charset="0"/>
                <a:cs typeface="Times New Roman" pitchFamily="18" charset="0"/>
              </a:rPr>
              <a:t>П.18.18. Оценка достижения метапредметных результатов осуществляется администрацией образовательной организации в ходе внутреннего мониторинга.</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dirty="0">
                <a:solidFill>
                  <a:srgbClr val="FF0000"/>
                </a:solidFill>
                <a:latin typeface="Times New Roman" pitchFamily="18" charset="0"/>
                <a:cs typeface="Times New Roman" pitchFamily="18" charset="0"/>
              </a:rPr>
              <a:t>п.18.19.Формы </a:t>
            </a:r>
            <a:r>
              <a:rPr lang="ru-RU" dirty="0" smtClean="0">
                <a:solidFill>
                  <a:srgbClr val="FF0000"/>
                </a:solidFill>
                <a:latin typeface="Times New Roman" pitchFamily="18" charset="0"/>
                <a:cs typeface="Times New Roman" pitchFamily="18" charset="0"/>
              </a:rPr>
              <a:t>оценки ФОП ООО:</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916832"/>
            <a:ext cx="8229600" cy="4209331"/>
          </a:xfrm>
        </p:spPr>
        <p:txBody>
          <a:bodyPr>
            <a:normAutofit fontScale="77500" lnSpcReduction="20000"/>
          </a:bodyPr>
          <a:lstStyle/>
          <a:p>
            <a:r>
              <a:rPr lang="ru-RU" dirty="0">
                <a:latin typeface="Times New Roman" pitchFamily="18" charset="0"/>
                <a:cs typeface="Times New Roman" pitchFamily="18" charset="0"/>
              </a:rPr>
              <a:t>для	проверки	читательской грамотности - письменная работа</a:t>
            </a:r>
          </a:p>
          <a:p>
            <a:r>
              <a:rPr lang="ru-RU" dirty="0">
                <a:latin typeface="Times New Roman" pitchFamily="18" charset="0"/>
                <a:cs typeface="Times New Roman" pitchFamily="18" charset="0"/>
              </a:rPr>
              <a:t>на </a:t>
            </a:r>
            <a:r>
              <a:rPr lang="ru-RU" dirty="0" err="1">
                <a:latin typeface="Times New Roman" pitchFamily="18" charset="0"/>
                <a:cs typeface="Times New Roman" pitchFamily="18" charset="0"/>
              </a:rPr>
              <a:t>межпредметной</a:t>
            </a:r>
            <a:r>
              <a:rPr lang="ru-RU" dirty="0">
                <a:latin typeface="Times New Roman" pitchFamily="18" charset="0"/>
                <a:cs typeface="Times New Roman" pitchFamily="18" charset="0"/>
              </a:rPr>
              <a:t> основе;</a:t>
            </a:r>
          </a:p>
          <a:p>
            <a:r>
              <a:rPr lang="ru-RU" dirty="0">
                <a:latin typeface="Times New Roman" pitchFamily="18" charset="0"/>
                <a:cs typeface="Times New Roman" pitchFamily="18" charset="0"/>
              </a:rPr>
              <a:t>для проверки цифровой грамотности - практическая работа в сочетании с письменной (компьютеризованной) частью;</a:t>
            </a:r>
          </a:p>
          <a:p>
            <a:r>
              <a:rPr lang="ru-RU" dirty="0">
                <a:latin typeface="Times New Roman" pitchFamily="18" charset="0"/>
                <a:cs typeface="Times New Roman" pitchFamily="18" charset="0"/>
              </a:rPr>
              <a:t>для	проверки	</a:t>
            </a:r>
            <a:r>
              <a:rPr lang="ru-RU" dirty="0" err="1">
                <a:latin typeface="Times New Roman" pitchFamily="18" charset="0"/>
                <a:cs typeface="Times New Roman" pitchFamily="18" charset="0"/>
              </a:rPr>
              <a:t>сформированности</a:t>
            </a:r>
            <a:r>
              <a:rPr lang="ru-RU" dirty="0">
                <a:latin typeface="Times New Roman" pitchFamily="18" charset="0"/>
                <a:cs typeface="Times New Roman" pitchFamily="18" charset="0"/>
              </a:rPr>
              <a:t> регулятивных, коммуникативных и познавательных универсальных учебных действий - экспертная оценка процесса и результатов выполнения групповых и (или) индивидуальных учебных исследований и проектов.</a:t>
            </a:r>
          </a:p>
          <a:p>
            <a:endParaRPr lang="ru-RU" dirty="0"/>
          </a:p>
        </p:txBody>
      </p:sp>
    </p:spTree>
    <p:extLst>
      <p:ext uri="{BB962C8B-B14F-4D97-AF65-F5344CB8AC3E}">
        <p14:creationId xmlns:p14="http://schemas.microsoft.com/office/powerpoint/2010/main" val="173073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atherineasquithgallery.com/uploads/posts/2021-02/1612806112_64-p-abstraktnii-fon-svetlii-goluboi-dlya-preze-84.jpg"/>
          <p:cNvPicPr>
            <a:picLocks noChangeAspect="1" noChangeArrowheads="1"/>
          </p:cNvPicPr>
          <p:nvPr/>
        </p:nvPicPr>
        <p:blipFill rotWithShape="1">
          <a:blip r:embed="rId2">
            <a:extLst>
              <a:ext uri="{28A0092B-C50C-407E-A947-70E740481C1C}">
                <a14:useLocalDpi xmlns:a14="http://schemas.microsoft.com/office/drawing/2010/main" val="0"/>
              </a:ext>
            </a:extLst>
          </a:blip>
          <a:srcRect b="74224"/>
          <a:stretch/>
        </p:blipFill>
        <p:spPr bwMode="auto">
          <a:xfrm>
            <a:off x="-1" y="-622"/>
            <a:ext cx="9144001" cy="17667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dirty="0" smtClean="0">
                <a:solidFill>
                  <a:srgbClr val="FF0000"/>
                </a:solidFill>
                <a:latin typeface="Times New Roman" pitchFamily="18" charset="0"/>
                <a:cs typeface="Times New Roman" pitchFamily="18" charset="0"/>
              </a:rPr>
              <a:t>Согласно </a:t>
            </a:r>
            <a:r>
              <a:rPr lang="ru-RU" dirty="0">
                <a:solidFill>
                  <a:srgbClr val="FF0000"/>
                </a:solidFill>
                <a:latin typeface="Times New Roman" pitchFamily="18" charset="0"/>
                <a:cs typeface="Times New Roman" pitchFamily="18" charset="0"/>
              </a:rPr>
              <a:t>части 3 статьи 47 </a:t>
            </a:r>
            <a:r>
              <a:rPr lang="ru-RU" dirty="0" smtClean="0">
                <a:solidFill>
                  <a:srgbClr val="FF0000"/>
                </a:solidFill>
                <a:latin typeface="Times New Roman" pitchFamily="18" charset="0"/>
                <a:cs typeface="Times New Roman" pitchFamily="18" charset="0"/>
              </a:rPr>
              <a:t>закона «Об </a:t>
            </a:r>
            <a:r>
              <a:rPr lang="ru-RU" dirty="0">
                <a:solidFill>
                  <a:srgbClr val="FF0000"/>
                </a:solidFill>
                <a:latin typeface="Times New Roman" pitchFamily="18" charset="0"/>
                <a:cs typeface="Times New Roman" pitchFamily="18" charset="0"/>
              </a:rPr>
              <a:t>образовании в </a:t>
            </a:r>
            <a:r>
              <a:rPr lang="ru-RU" dirty="0" smtClean="0">
                <a:solidFill>
                  <a:srgbClr val="FF0000"/>
                </a:solidFill>
                <a:latin typeface="Times New Roman" pitchFamily="18" charset="0"/>
                <a:cs typeface="Times New Roman" pitchFamily="18" charset="0"/>
              </a:rPr>
              <a:t>РФ»</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199" y="1916832"/>
            <a:ext cx="8229600" cy="4359993"/>
          </a:xfrm>
        </p:spPr>
        <p:txBody>
          <a:bodyPr>
            <a:normAutofit fontScale="85000" lnSpcReduction="10000"/>
          </a:bodyPr>
          <a:lstStyle/>
          <a:p>
            <a:pPr lvl="0"/>
            <a:r>
              <a:rPr lang="ru-RU" dirty="0">
                <a:latin typeface="Times New Roman" pitchFamily="18" charset="0"/>
                <a:cs typeface="Times New Roman" pitchFamily="18" charset="0"/>
              </a:rPr>
              <a:t>свобода преподавания, свободное выражение своего мнения, свобода от вмешательства в профессиональную деятельность; </a:t>
            </a:r>
          </a:p>
          <a:p>
            <a:pPr lvl="0"/>
            <a:r>
              <a:rPr lang="ru-RU" dirty="0">
                <a:latin typeface="Times New Roman" pitchFamily="18" charset="0"/>
                <a:cs typeface="Times New Roman" pitchFamily="18" charset="0"/>
              </a:rPr>
              <a:t> свобода выбора и использования педагогически обоснованных форм, средств, методов обучения и воспитания; </a:t>
            </a:r>
          </a:p>
          <a:p>
            <a:pPr lvl="0"/>
            <a:r>
              <a:rPr lang="ru-RU" dirty="0" smtClean="0">
                <a:latin typeface="Times New Roman" pitchFamily="18" charset="0"/>
                <a:cs typeface="Times New Roman" pitchFamily="18" charset="0"/>
              </a:rPr>
              <a:t>право </a:t>
            </a:r>
            <a:r>
              <a:rPr lang="ru-RU" dirty="0">
                <a:latin typeface="Times New Roman" pitchFamily="18" charset="0"/>
                <a:cs typeface="Times New Roman" pitchFamily="18" charset="0"/>
              </a:rPr>
              <a:t>на творческую инициативу, разработку и применение авторских программ и методов обучения и воспитания в пределах реализуемой образовательной программы, отдельного учебного предмета, курса, дисциплины (модуля).</a:t>
            </a:r>
          </a:p>
          <a:p>
            <a:endParaRPr lang="ru-RU" dirty="0"/>
          </a:p>
        </p:txBody>
      </p:sp>
    </p:spTree>
    <p:extLst>
      <p:ext uri="{BB962C8B-B14F-4D97-AF65-F5344CB8AC3E}">
        <p14:creationId xmlns:p14="http://schemas.microsoft.com/office/powerpoint/2010/main" val="33961857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2251</Words>
  <Application>Microsoft Office PowerPoint</Application>
  <PresentationFormat>Экран (4:3)</PresentationFormat>
  <Paragraphs>184</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  Рассматриваемые понятия образование, ориентированное образование, основа образования </vt:lpstr>
      <vt:lpstr>Виды контроля</vt:lpstr>
      <vt:lpstr>Оценка должна показать:</vt:lpstr>
      <vt:lpstr>Роль учителя при оценивании:</vt:lpstr>
      <vt:lpstr>Системно- деятельностный подход</vt:lpstr>
      <vt:lpstr> П. 18.18. ФОП ООО</vt:lpstr>
      <vt:lpstr>п.18.19.Формы оценки ФОП ООО:</vt:lpstr>
      <vt:lpstr>Согласно части 3 статьи 47 закона «Об образовании в РФ»</vt:lpstr>
      <vt:lpstr>Ситуация </vt:lpstr>
      <vt:lpstr> П.18.25. ФОП ООО  </vt:lpstr>
      <vt:lpstr>П.18.26. ФОП ООО</vt:lpstr>
      <vt:lpstr>П.18.27. ФОП ООО</vt:lpstr>
      <vt:lpstr>П.18.28. ФОП ООО</vt:lpstr>
      <vt:lpstr>П.18.29. ФОП ООО</vt:lpstr>
      <vt:lpstr> Статья 58. Промежуточная аттестация обучающихся </vt:lpstr>
      <vt:lpstr>Положение о формах, периодичности и порядке текущего контроля успеваемости и промежуточной аттестации обучающихся»</vt:lpstr>
      <vt:lpstr>Примеры разных ситуаций,  прописанных в данном положении </vt:lpstr>
      <vt:lpstr>Условия выставления отметок:</vt:lpstr>
      <vt:lpstr>Презентация PowerPoint</vt:lpstr>
      <vt:lpstr>Презентация PowerPoint</vt:lpstr>
      <vt:lpstr>Презентация PowerPoint</vt:lpstr>
      <vt:lpstr> Стартовая диагностика </vt:lpstr>
      <vt:lpstr>Текущий контроль успеваемости </vt:lpstr>
      <vt:lpstr>Презентация PowerPoint</vt:lpstr>
      <vt:lpstr> Промежуточная аттестация (выполнение итоговой работы в конце учебного года) </vt:lpstr>
      <vt:lpstr>Расчет отметок за четверть и год</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Олимп</dc:creator>
  <cp:lastModifiedBy>Пользователь Windows</cp:lastModifiedBy>
  <cp:revision>20</cp:revision>
  <dcterms:created xsi:type="dcterms:W3CDTF">2023-10-21T09:33:55Z</dcterms:created>
  <dcterms:modified xsi:type="dcterms:W3CDTF">2023-10-27T11:19:49Z</dcterms:modified>
</cp:coreProperties>
</file>